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769" r:id="rId2"/>
    <p:sldMasterId id="2147483757" r:id="rId3"/>
    <p:sldMasterId id="2147483732" r:id="rId4"/>
    <p:sldMasterId id="2147483745" r:id="rId5"/>
    <p:sldMasterId id="2147483707" r:id="rId6"/>
  </p:sldMasterIdLst>
  <p:notesMasterIdLst>
    <p:notesMasterId r:id="rId22"/>
  </p:notesMasterIdLst>
  <p:handoutMasterIdLst>
    <p:handoutMasterId r:id="rId23"/>
  </p:handoutMasterIdLst>
  <p:sldIdLst>
    <p:sldId id="256" r:id="rId7"/>
    <p:sldId id="265" r:id="rId8"/>
    <p:sldId id="258" r:id="rId9"/>
    <p:sldId id="267" r:id="rId10"/>
    <p:sldId id="268" r:id="rId11"/>
    <p:sldId id="261" r:id="rId12"/>
    <p:sldId id="262" r:id="rId13"/>
    <p:sldId id="266" r:id="rId14"/>
    <p:sldId id="263" r:id="rId15"/>
    <p:sldId id="257" r:id="rId16"/>
    <p:sldId id="259" r:id="rId17"/>
    <p:sldId id="260" r:id="rId18"/>
    <p:sldId id="264" r:id="rId19"/>
    <p:sldId id="269" r:id="rId20"/>
    <p:sldId id="270" r:id="rId21"/>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細川 芳香" initials="細川" lastIdx="3" clrIdx="0">
    <p:extLst>
      <p:ext uri="{19B8F6BF-5375-455C-9EA6-DF929625EA0E}">
        <p15:presenceInfo xmlns:p15="http://schemas.microsoft.com/office/powerpoint/2012/main" userId="d1ffd44ac955c3c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CC00"/>
    <a:srgbClr val="FFFF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53" autoAdjust="0"/>
  </p:normalViewPr>
  <p:slideViewPr>
    <p:cSldViewPr snapToGrid="0">
      <p:cViewPr varScale="1">
        <p:scale>
          <a:sx n="76" d="100"/>
          <a:sy n="76" d="100"/>
        </p:scale>
        <p:origin x="826"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35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68D7A9-AAC7-4C7E-A9AE-CB870E26D91E}"/>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a:p>
        </p:txBody>
      </p:sp>
      <p:sp>
        <p:nvSpPr>
          <p:cNvPr id="3" name="日付プレースホルダー 2">
            <a:extLst>
              <a:ext uri="{FF2B5EF4-FFF2-40B4-BE49-F238E27FC236}">
                <a16:creationId xmlns:a16="http://schemas.microsoft.com/office/drawing/2014/main" id="{2B0E6D9D-1C59-47ED-BD1E-A5FEDB617FA0}"/>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92333BD9-7D32-49F8-9768-7BFA8A5FBD19}" type="datetimeFigureOut">
              <a:rPr kumimoji="1" lang="ja-JP" altLang="en-US" smtClean="0"/>
              <a:t>2023/12/7</a:t>
            </a:fld>
            <a:endParaRPr kumimoji="1" lang="ja-JP" altLang="en-US"/>
          </a:p>
        </p:txBody>
      </p:sp>
      <p:sp>
        <p:nvSpPr>
          <p:cNvPr id="4" name="フッター プレースホルダー 3">
            <a:extLst>
              <a:ext uri="{FF2B5EF4-FFF2-40B4-BE49-F238E27FC236}">
                <a16:creationId xmlns:a16="http://schemas.microsoft.com/office/drawing/2014/main" id="{CA2BC078-25F2-41F8-A7D2-8F5C74E25C42}"/>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a:p>
        </p:txBody>
      </p:sp>
      <p:sp>
        <p:nvSpPr>
          <p:cNvPr id="5" name="スライド番号プレースホルダー 4">
            <a:extLst>
              <a:ext uri="{FF2B5EF4-FFF2-40B4-BE49-F238E27FC236}">
                <a16:creationId xmlns:a16="http://schemas.microsoft.com/office/drawing/2014/main" id="{43A100AC-DF4C-4686-9C45-CD49E73485B0}"/>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A6E8129B-FC3B-4D2E-B527-CFF243CDD1CC}" type="slidenum">
              <a:rPr kumimoji="1" lang="ja-JP" altLang="en-US" smtClean="0"/>
              <a:t>‹#›</a:t>
            </a:fld>
            <a:endParaRPr kumimoji="1" lang="ja-JP" altLang="en-US"/>
          </a:p>
        </p:txBody>
      </p:sp>
    </p:spTree>
    <p:extLst>
      <p:ext uri="{BB962C8B-B14F-4D97-AF65-F5344CB8AC3E}">
        <p14:creationId xmlns:p14="http://schemas.microsoft.com/office/powerpoint/2010/main" val="3772337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8340AB45-450F-46BE-B691-AB15A36DF4ED}" type="datetimeFigureOut">
              <a:rPr kumimoji="1" lang="ja-JP" altLang="en-US" smtClean="0"/>
              <a:t>2023/12/7</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505841FA-E3CA-4134-87C7-04C4A37E2C81}" type="slidenum">
              <a:rPr kumimoji="1" lang="ja-JP" altLang="en-US" smtClean="0"/>
              <a:t>‹#›</a:t>
            </a:fld>
            <a:endParaRPr kumimoji="1" lang="ja-JP" altLang="en-US"/>
          </a:p>
        </p:txBody>
      </p:sp>
    </p:spTree>
    <p:extLst>
      <p:ext uri="{BB962C8B-B14F-4D97-AF65-F5344CB8AC3E}">
        <p14:creationId xmlns:p14="http://schemas.microsoft.com/office/powerpoint/2010/main" val="24389870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5841FA-E3CA-4134-87C7-04C4A37E2C81}" type="slidenum">
              <a:rPr kumimoji="1" lang="ja-JP" altLang="en-US" smtClean="0"/>
              <a:t>12</a:t>
            </a:fld>
            <a:endParaRPr kumimoji="1" lang="ja-JP" altLang="en-US"/>
          </a:p>
        </p:txBody>
      </p:sp>
    </p:spTree>
    <p:extLst>
      <p:ext uri="{BB962C8B-B14F-4D97-AF65-F5344CB8AC3E}">
        <p14:creationId xmlns:p14="http://schemas.microsoft.com/office/powerpoint/2010/main" val="4222669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5" name="Footer Placeholder 4"/>
          <p:cNvSpPr>
            <a:spLocks noGrp="1"/>
          </p:cNvSpPr>
          <p:nvPr>
            <p:ph type="ftr" sz="quarter" idx="11"/>
          </p:nvPr>
        </p:nvSpPr>
        <p:spPr>
          <a:xfrm>
            <a:off x="0" y="6537586"/>
            <a:ext cx="6281036" cy="345352"/>
          </a:xfrm>
        </p:spPr>
        <p:txBody>
          <a:bodyPr/>
          <a:lstStyle>
            <a:lvl1pPr>
              <a:defRPr sz="900" b="1"/>
            </a:lvl1p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61B69A-7031-49FA-AB35-A70E48ADE86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BDC7B47-68DE-42C2-8AAA-FCE07E4356C5}"/>
              </a:ext>
            </a:extLst>
          </p:cNvPr>
          <p:cNvSpPr>
            <a:spLocks noGrp="1"/>
          </p:cNvSpPr>
          <p:nvPr>
            <p:ph type="dt" sz="half" idx="10"/>
          </p:nvPr>
        </p:nvSpPr>
        <p:spPr/>
        <p:txBody>
          <a:bodyPr/>
          <a:lstStyle/>
          <a:p>
            <a:endParaRPr lang="en-US" dirty="0"/>
          </a:p>
        </p:txBody>
      </p:sp>
      <p:sp>
        <p:nvSpPr>
          <p:cNvPr id="4" name="フッター プレースホルダー 3">
            <a:extLst>
              <a:ext uri="{FF2B5EF4-FFF2-40B4-BE49-F238E27FC236}">
                <a16:creationId xmlns:a16="http://schemas.microsoft.com/office/drawing/2014/main" id="{8258ECA2-7584-4025-A990-1BDF142B63AB}"/>
              </a:ext>
            </a:extLst>
          </p:cNvPr>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5" name="スライド番号プレースホルダー 4">
            <a:extLst>
              <a:ext uri="{FF2B5EF4-FFF2-40B4-BE49-F238E27FC236}">
                <a16:creationId xmlns:a16="http://schemas.microsoft.com/office/drawing/2014/main" id="{32FD39C0-85F3-4DC3-AF03-338A92F36FA3}"/>
              </a:ext>
            </a:extLst>
          </p:cNvPr>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90932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89333C77-0158-454C-844F-B7AB9BD7DAD4}"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52879D-05E0-4FD4-A9AA-C21040DC62F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6A5AFD1-91BC-45A7-9FC8-7C70ED93C680}"/>
              </a:ext>
            </a:extLst>
          </p:cNvPr>
          <p:cNvSpPr>
            <a:spLocks noGrp="1"/>
          </p:cNvSpPr>
          <p:nvPr>
            <p:ph type="dt" sz="half" idx="10"/>
          </p:nvPr>
        </p:nvSpPr>
        <p:spPr/>
        <p:txBody>
          <a:bodyPr/>
          <a:lstStyle/>
          <a:p>
            <a:endParaRPr lang="en-US" dirty="0"/>
          </a:p>
        </p:txBody>
      </p:sp>
      <p:sp>
        <p:nvSpPr>
          <p:cNvPr id="4" name="フッター プレースホルダー 3">
            <a:extLst>
              <a:ext uri="{FF2B5EF4-FFF2-40B4-BE49-F238E27FC236}">
                <a16:creationId xmlns:a16="http://schemas.microsoft.com/office/drawing/2014/main" id="{633F15F1-D157-47B9-B5BB-6AC993B57E14}"/>
              </a:ext>
            </a:extLst>
          </p:cNvPr>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5" name="スライド番号プレースホルダー 4">
            <a:extLst>
              <a:ext uri="{FF2B5EF4-FFF2-40B4-BE49-F238E27FC236}">
                <a16:creationId xmlns:a16="http://schemas.microsoft.com/office/drawing/2014/main" id="{1F57606D-12B7-4001-88A3-C3F002AF59B4}"/>
              </a:ext>
            </a:extLst>
          </p:cNvPr>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7980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267862-FD48-442F-A068-56449F1F704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81C3AC0-0CBE-4D55-8F96-E565F626A661}"/>
              </a:ext>
            </a:extLst>
          </p:cNvPr>
          <p:cNvSpPr>
            <a:spLocks noGrp="1"/>
          </p:cNvSpPr>
          <p:nvPr>
            <p:ph type="dt" sz="half" idx="10"/>
          </p:nvPr>
        </p:nvSpPr>
        <p:spPr/>
        <p:txBody>
          <a:bodyPr/>
          <a:lstStyle/>
          <a:p>
            <a:endParaRPr lang="en-US" dirty="0"/>
          </a:p>
        </p:txBody>
      </p:sp>
      <p:sp>
        <p:nvSpPr>
          <p:cNvPr id="4" name="フッター プレースホルダー 3">
            <a:extLst>
              <a:ext uri="{FF2B5EF4-FFF2-40B4-BE49-F238E27FC236}">
                <a16:creationId xmlns:a16="http://schemas.microsoft.com/office/drawing/2014/main" id="{09D97201-CB7B-4A84-AAA7-83FAB37A22ED}"/>
              </a:ext>
            </a:extLst>
          </p:cNvPr>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5" name="スライド番号プレースホルダー 4">
            <a:extLst>
              <a:ext uri="{FF2B5EF4-FFF2-40B4-BE49-F238E27FC236}">
                <a16:creationId xmlns:a16="http://schemas.microsoft.com/office/drawing/2014/main" id="{D38AE315-DC32-4582-97E6-BDA90B7C376E}"/>
              </a:ext>
            </a:extLst>
          </p:cNvPr>
          <p:cNvSpPr>
            <a:spLocks noGrp="1"/>
          </p:cNvSpPr>
          <p:nvPr>
            <p:ph type="sldNum" sz="quarter" idx="12"/>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94520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486082-DBF2-451E-B368-305320DC142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CF6DA39-145C-4419-B60C-E18A5872AB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635016B-3940-4484-86F4-EB9E1DC3B219}"/>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5" name="フッター プレースホルダー 4">
            <a:extLst>
              <a:ext uri="{FF2B5EF4-FFF2-40B4-BE49-F238E27FC236}">
                <a16:creationId xmlns:a16="http://schemas.microsoft.com/office/drawing/2014/main" id="{C27A01A8-98EA-464F-A702-5EB58BC203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B12A63A-E048-479D-9C54-9567885BBDFB}"/>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408078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91F024-F913-4E72-8864-7B235290A49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391C52-A033-4ACF-965D-E24BFCC5B16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E7486B6-85D5-4EEF-BB87-DEE5A6BEA690}"/>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5" name="フッター プレースホルダー 4">
            <a:extLst>
              <a:ext uri="{FF2B5EF4-FFF2-40B4-BE49-F238E27FC236}">
                <a16:creationId xmlns:a16="http://schemas.microsoft.com/office/drawing/2014/main" id="{BFEAA313-6500-4811-B77B-40CF974F9B0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0F4D92-8E84-451F-BD25-5D3015C66C65}"/>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27499504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6D8046-4673-4871-98EA-2E224267AD8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E348FD0-11C9-46F7-98D5-AB7F4E0220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D712F9D-21E1-4128-AC43-CC01F88125BC}"/>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5" name="フッター プレースホルダー 4">
            <a:extLst>
              <a:ext uri="{FF2B5EF4-FFF2-40B4-BE49-F238E27FC236}">
                <a16:creationId xmlns:a16="http://schemas.microsoft.com/office/drawing/2014/main" id="{D5E5AFD1-26E2-4747-ABCB-33C3265205D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346593-1214-4153-B8B0-08B39EE5501E}"/>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32361030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EAEF1C-5522-4419-97E3-D425D82F853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7666BD-5F24-4EA6-8AFD-8DF186AD7CA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D1C168C-CA47-42A2-B413-81D792CEE85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38B74DB-9567-4B6E-848B-D0CD9626A68A}"/>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6" name="フッター プレースホルダー 5">
            <a:extLst>
              <a:ext uri="{FF2B5EF4-FFF2-40B4-BE49-F238E27FC236}">
                <a16:creationId xmlns:a16="http://schemas.microsoft.com/office/drawing/2014/main" id="{05DF96C3-51EE-4EE5-854B-B70EE5CC02E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22F8A7E-B659-4548-8FCB-B412C29A8572}"/>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14849270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7F09B9-332B-4605-BA9B-FD3951DFF4A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D992D0-8E33-4CDC-B251-E61BFCCA3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3278284-058D-4BAC-9DE6-076EEF00A7A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F00816E-5DB3-44E3-93E3-2A6FBEC123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D19CBF2-058C-4EE6-A833-F0839C24635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1B9695B-E51F-465B-993F-13291AF5B715}"/>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8" name="フッター プレースホルダー 7">
            <a:extLst>
              <a:ext uri="{FF2B5EF4-FFF2-40B4-BE49-F238E27FC236}">
                <a16:creationId xmlns:a16="http://schemas.microsoft.com/office/drawing/2014/main" id="{5B28BDA1-AE23-4C8D-BD85-E9509DCF407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DE3384B-04E8-40D7-A51E-D974617834EB}"/>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30968994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559F4A-EE0F-4A9B-8C1D-E9CA19A57CD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8320BFF-C4A3-4CDE-A6B5-B025E81B1A64}"/>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4" name="フッター プレースホルダー 3">
            <a:extLst>
              <a:ext uri="{FF2B5EF4-FFF2-40B4-BE49-F238E27FC236}">
                <a16:creationId xmlns:a16="http://schemas.microsoft.com/office/drawing/2014/main" id="{12BDB332-6362-4F54-8884-5675FC85B95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8305D20-B600-47C0-9E69-AFB4E5B224AB}"/>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27559959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C6648F8-C8AD-4F40-AB21-E477469C96A6}"/>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3" name="フッター プレースホルダー 2">
            <a:extLst>
              <a:ext uri="{FF2B5EF4-FFF2-40B4-BE49-F238E27FC236}">
                <a16:creationId xmlns:a16="http://schemas.microsoft.com/office/drawing/2014/main" id="{997D74F6-8AB8-4095-B683-4C56B3DA8C5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82702CD-753F-4345-AC98-2878413F735A}"/>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2500514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B2C060-0688-4EF5-891C-961B7EC66BF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1CC8AB8-5145-4A4C-85A7-E49EDF0C41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38C10A9-ADB0-4EEE-AD44-00069B7796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CEAC551-972A-4BA3-B413-9855B19C4252}"/>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6" name="フッター プレースホルダー 5">
            <a:extLst>
              <a:ext uri="{FF2B5EF4-FFF2-40B4-BE49-F238E27FC236}">
                <a16:creationId xmlns:a16="http://schemas.microsoft.com/office/drawing/2014/main" id="{4CF5AFC0-9600-440C-94A8-E6AD40BBBFF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3EF1DA-F061-426B-A784-0D90D1A21EC6}"/>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8440273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594968-EB87-4461-B079-AECFB5ABB04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D525B0F-187B-4CF6-8DD8-09EB3D60C9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FA473A-E97E-46A0-8292-DE6A5126F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95789CC-FB1A-4D7A-AEBC-B22E4B8C46FF}"/>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6" name="フッター プレースホルダー 5">
            <a:extLst>
              <a:ext uri="{FF2B5EF4-FFF2-40B4-BE49-F238E27FC236}">
                <a16:creationId xmlns:a16="http://schemas.microsoft.com/office/drawing/2014/main" id="{B8A55C4B-4E62-41EF-A115-4980CFA428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21289BF-5751-4874-B94E-D58D8A66584B}"/>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40173276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180D2C-5059-4EEC-AAA8-E59EFE7D395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7436D86-7233-4BD7-925A-C477563BA37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AD34D9-A46D-4C4E-9808-004A11A091FB}"/>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5" name="フッター プレースホルダー 4">
            <a:extLst>
              <a:ext uri="{FF2B5EF4-FFF2-40B4-BE49-F238E27FC236}">
                <a16:creationId xmlns:a16="http://schemas.microsoft.com/office/drawing/2014/main" id="{8D58F502-04A4-491F-8134-D823E7A81A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1ADB13-0A7F-4236-8DBE-DB7E124C4170}"/>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316971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
        <p:nvSpPr>
          <p:cNvPr id="7" name="スライド番号プレースホルダー 4">
            <a:extLst>
              <a:ext uri="{FF2B5EF4-FFF2-40B4-BE49-F238E27FC236}">
                <a16:creationId xmlns:a16="http://schemas.microsoft.com/office/drawing/2014/main" id="{A74ACA34-B865-4606-A764-ADDF72623C38}"/>
              </a:ext>
            </a:extLst>
          </p:cNvPr>
          <p:cNvSpPr>
            <a:spLocks noGrp="1"/>
          </p:cNvSpPr>
          <p:nvPr>
            <p:ph type="sldNum" sz="quarter" idx="12"/>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C36E264-7650-4E70-A108-BD5538AA771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C5EF4D-C209-4816-86E4-57BFC55A27C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F024D2-FEFD-4FC9-BBCE-B14C1AFF4549}"/>
              </a:ext>
            </a:extLst>
          </p:cNvPr>
          <p:cNvSpPr>
            <a:spLocks noGrp="1"/>
          </p:cNvSpPr>
          <p:nvPr>
            <p:ph type="dt" sz="half" idx="10"/>
          </p:nvPr>
        </p:nvSpPr>
        <p:spPr/>
        <p:txBody>
          <a:bodyPr/>
          <a:lstStyle/>
          <a:p>
            <a:fld id="{9C4EAB53-B552-44F3-B8A7-4A9081083270}" type="datetimeFigureOut">
              <a:rPr kumimoji="1" lang="ja-JP" altLang="en-US" smtClean="0"/>
              <a:t>2023/12/7</a:t>
            </a:fld>
            <a:endParaRPr kumimoji="1" lang="ja-JP" altLang="en-US"/>
          </a:p>
        </p:txBody>
      </p:sp>
      <p:sp>
        <p:nvSpPr>
          <p:cNvPr id="5" name="フッター プレースホルダー 4">
            <a:extLst>
              <a:ext uri="{FF2B5EF4-FFF2-40B4-BE49-F238E27FC236}">
                <a16:creationId xmlns:a16="http://schemas.microsoft.com/office/drawing/2014/main" id="{64F6EBB1-6591-4F3C-B0D8-D4ADB5AA5CD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583985B-8D9F-488F-9EDD-5456CC064961}"/>
              </a:ext>
            </a:extLst>
          </p:cNvPr>
          <p:cNvSpPr>
            <a:spLocks noGrp="1"/>
          </p:cNvSpPr>
          <p:nvPr>
            <p:ph type="sldNum" sz="quarter" idx="12"/>
          </p:nvPr>
        </p:nvSpPr>
        <p:spPr/>
        <p:txBody>
          <a:body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15781286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63DE3-BC52-4D4D-9359-1A42613422A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C736AB5-4B5E-4BC1-9203-75C0EF79E4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31A2937-4072-4F73-A583-65865CCAEC8F}"/>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CA067DE9-DD8B-41A3-9195-B6ECDD60D7CC}"/>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9E5627E7-267A-4E41-8431-6DC549B4EBF8}"/>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42662577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E35AB0-E867-43A0-A777-6399A08C6C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9C4B3BE-F389-4337-9FF8-F8BED008765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F53C49-12C0-44EA-B6B1-E63E92AAC235}"/>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2562C23A-D548-49A0-BEEA-6A874A89687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15353066-1C14-4F05-894D-A5599B93F6E9}"/>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30230504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3E422F-357F-4B28-B24F-CBD5B66CEDB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3CBDBE-75B2-4B93-AD91-7080E70841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82912B4-A09B-4E17-9016-84C08BCB7DEC}"/>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AD6A5BFC-648A-4B41-A83A-A2E8C8AF3BB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6CB49CAB-16DB-4F63-B9E9-C273300E9444}"/>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8210419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EE89AF-2F88-4BAB-A68E-1D6EE90C82D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A82044F-86E8-4C56-A676-B07553AC99E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D21686B-3CD7-4F5F-9142-86563A46D9F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4091287-6356-4DE6-AC91-5439C24ECACC}"/>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BCB51994-1FEB-4929-9043-DDF0F00E44BB}"/>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690BF361-8795-4939-831F-0C4C5E031571}"/>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29072066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DA7D6C-884C-4634-98EC-D30852868EE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D4F4DB0-0FA1-4C35-859C-1C1B72DBA9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096D7C1-A2D9-49EC-8D7E-E8A84B5135A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B3C2C71-97A5-49FC-A1B2-7D65D18670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62A3BFA-40F0-466E-AF05-BE072A11891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B5E5C6D-9F4E-4F3E-B5B1-E77DC885CAFF}"/>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1CAFF88C-8FA6-4FA8-AD9D-FEA6FDB8C72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9" name="スライド番号プレースホルダー 8">
            <a:extLst>
              <a:ext uri="{FF2B5EF4-FFF2-40B4-BE49-F238E27FC236}">
                <a16:creationId xmlns:a16="http://schemas.microsoft.com/office/drawing/2014/main" id="{8FCA084E-7918-4B70-99C7-138284B995B2}"/>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25482196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313EDD-09EC-4B0D-97EA-C249E1390C5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E0F16C4-456C-431A-B34D-CCB158218AF1}"/>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4C8336AD-F083-43BB-8CBC-09E5A8D0336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B9519DF2-8023-4C27-968E-451A3805DC8A}"/>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28039901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5987510-B949-4790-9E4E-921E7234B8DF}"/>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E967CB3F-CCFC-4A1F-9C6A-735B49B8A651}"/>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4" name="スライド番号プレースホルダー 3">
            <a:extLst>
              <a:ext uri="{FF2B5EF4-FFF2-40B4-BE49-F238E27FC236}">
                <a16:creationId xmlns:a16="http://schemas.microsoft.com/office/drawing/2014/main" id="{95890734-2A37-41B7-A054-F240B27B014F}"/>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4555441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2BAED7-C934-4C1F-9081-D960F5423F7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89C6D1C-EEA7-44BB-969E-D7C358B920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0D53B77-687F-4E0C-9765-EB60AC09D7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5B03ACC-7F9F-470B-9635-F1F625BFE2D1}"/>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74F8717F-93F6-4C84-8213-399A82A5FC8E}"/>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AE8DC255-C722-4E4D-BD4A-42E36026651D}"/>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40333812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C7CC44-EDFA-4BE6-BC01-615F4D03204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BAA2230-EC4A-4D55-8A6A-CEF8F11AD2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48CD3F1-9316-4F69-B9E3-E55BE73A66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C011AE8-2BF0-4F5A-98D4-093DD7E46166}"/>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8C460CD2-BF24-462F-ACDF-3D3EB02B5132}"/>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252509D2-053F-4FF1-AE27-99F31B94A780}"/>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371242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9E2BDE-714F-451F-975C-D30560C67E8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53F3B9D-94F2-497B-9AA5-08B9DB50522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B49107C-36C8-4936-BD22-EB0CC5520569}"/>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B0C56817-6504-4CD6-B04C-1BDA9222910F}"/>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F58F91D4-D11E-444F-AA86-34E049FB41D7}"/>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36074037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CAC3648-1847-4064-8EFF-AAEB2F6C0D5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CEECAA7-8B89-4AC9-BA76-883EB0F536D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88D0797-C59D-41B5-8598-34CB6B1EB6FA}"/>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0B52ECD0-C456-42FD-AD0F-6BFADF024069}"/>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12396E04-1376-4253-B955-C8A5ADD60232}"/>
              </a:ext>
            </a:extLst>
          </p:cNvPr>
          <p:cNvSpPr>
            <a:spLocks noGrp="1"/>
          </p:cNvSpPr>
          <p:nvPr>
            <p:ph type="sldNum" sz="quarter" idx="12"/>
          </p:nvPr>
        </p:nvSpPr>
        <p:spPr/>
        <p:txBody>
          <a:body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3805874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2496B2-7D66-43DA-AF84-1C4FC985104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3D9C752-8FDE-45E8-9695-A9DD7E395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BC12EC7-18D6-4C28-BF7F-CAA70C1A713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C6B574B1-F328-4B4F-884A-19E821BA6179}"/>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0AB8FFF7-C513-4B4F-99B7-733ECA5EE5A7}"/>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29528924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191279-55C5-4DB8-89E3-A28671CA2EB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0E371B5-A814-4098-8794-B7FB64ED54A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4F86807-8453-41D9-B758-B8D8DCC84434}"/>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265C1B27-AEFC-411C-ACE9-A055F980E0EB}"/>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C3B5932B-FA52-4614-9EEF-1E27D2AF5317}"/>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9076671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8BDB8F-A703-4E8F-B4A2-822A4CF4771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357F13F-F2F2-4416-A2CD-2123671036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C332B8A-FBBF-4760-B9A9-51AAE7844DD0}"/>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184C9C22-0E1C-4185-B15D-9A9549790736}"/>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E5DFD741-62D1-48CD-A977-2B3A0C2414E1}"/>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5989943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3CF31E-76A3-448E-9A9D-551F1840524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AA20ED7-B294-4BF0-98B7-1167656FE26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6F6ABA5-7F79-4A5F-9C47-5713AA8C43C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006792-060B-4272-A229-17F96A16D53B}"/>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1938D4C8-6345-4966-8D5E-D40B4CB0F9D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75370F0C-156A-41A5-B7D3-26B46CDDC763}"/>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65830866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C6885D-9C48-4744-87A8-34F1F7E94DB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514DB13-400E-4857-B005-DF15B53725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BDC522F-12B1-4660-B0D9-3EB4E793BAA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E4A7E6F-5078-4A12-99CA-961F2A5FF7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51D288E-BF16-47C6-B9D1-5F2FB14867B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764DAED-5189-446B-93FF-77262C35D3E8}"/>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165C27D2-AA3D-4532-A31B-BC85AEE860B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9" name="スライド番号プレースホルダー 8">
            <a:extLst>
              <a:ext uri="{FF2B5EF4-FFF2-40B4-BE49-F238E27FC236}">
                <a16:creationId xmlns:a16="http://schemas.microsoft.com/office/drawing/2014/main" id="{CCCB21CD-A1EB-417B-BF80-5BBE24A60AA2}"/>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15556522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8B9B62-3419-4E66-A006-83F5880648B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58E85C7-5C30-4623-962F-877731DD2297}"/>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3BF7FC98-B981-4578-A960-452E7B6236E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1C4F9F7A-4684-495E-B33F-EF332F80A96F}"/>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2526599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1155D65-F6F9-4114-A575-5FD8B03C2523}"/>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E61F7309-3F6B-4D16-B46E-BB8DB9A28DEC}"/>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4" name="スライド番号プレースホルダー 3">
            <a:extLst>
              <a:ext uri="{FF2B5EF4-FFF2-40B4-BE49-F238E27FC236}">
                <a16:creationId xmlns:a16="http://schemas.microsoft.com/office/drawing/2014/main" id="{C066FA6C-C935-4D23-B693-D14315AF2C7C}"/>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42678728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849F88-D131-4A00-A16D-415619BAE86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B17D1C-B911-41CD-B6A9-7B30E6A988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7059892-3565-4D7C-891E-E0F29C484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7A9BD3-22DA-4FA4-BA98-921441BB5E5C}"/>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F6F18148-9665-400C-86F7-57F391822E8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D80C91AC-A5DD-4714-87F8-0F574744EB90}"/>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296377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8" name="スライド番号プレースホルダー 4">
            <a:extLst>
              <a:ext uri="{FF2B5EF4-FFF2-40B4-BE49-F238E27FC236}">
                <a16:creationId xmlns:a16="http://schemas.microsoft.com/office/drawing/2014/main" id="{D02FA65F-0733-4401-B6A7-7934EBD006A3}"/>
              </a:ext>
            </a:extLst>
          </p:cNvPr>
          <p:cNvSpPr>
            <a:spLocks noGrp="1"/>
          </p:cNvSpPr>
          <p:nvPr>
            <p:ph type="sldNum" sz="quarter" idx="12"/>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07993E-F3C8-403A-BAD5-899A4A98F69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15F5E00-971E-4977-BCD6-5C0611BF9F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79391DC-88C9-4F41-B467-096816E935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1BE315A-6907-4EE7-B314-0BD685EE8ADA}"/>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C6732F59-4E04-42E8-A5BA-E39C96D7C8B2}"/>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48874BD8-AF2C-4DBA-87F2-19B1095E8A71}"/>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9912589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DF9A2D-42CA-40D9-B01E-DF564E3AD4A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9511D93-870D-4909-8A91-A4B6D0CBD31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F4A3F5-6FD6-4E54-8C4D-3012C2E3369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BA7F6B50-9296-415A-B57E-042572C4D36A}"/>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12DB2B79-9AEB-41EE-9D6A-B236C5184842}"/>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8274612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CE1869A-A135-4E66-8649-9B927B780C2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911EAD1-5ED6-4A46-8659-890C03B78FD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CAFC370-6DCC-4042-8941-2B8B3F3D2792}"/>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05315971-A8CA-4002-B383-F1EB33CE217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4383B8F9-37ED-4581-AE5A-9F0A3C02D552}"/>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299599479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32F951-25A6-4DE1-AC2D-2E91FDDC507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979F069-8652-4251-A8F7-ED907B69131A}"/>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741E1686-3318-4DFB-BA18-92C49977E55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9AB062BE-4F5C-456E-AD0B-E4EE34AE35C4}"/>
              </a:ext>
            </a:extLst>
          </p:cNvPr>
          <p:cNvSpPr>
            <a:spLocks noGrp="1"/>
          </p:cNvSpPr>
          <p:nvPr>
            <p:ph type="sldNum" sz="quarter" idx="12"/>
          </p:nvPr>
        </p:nvSpPr>
        <p:spPr/>
        <p:txBody>
          <a:body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78988476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256EDD-A121-432C-9139-E2E6A35FE74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D724135-E430-416C-9510-AFF47B1DC6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B199467-EBFA-4B8D-9C1F-F58A3EF6956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59936BE6-88FC-4514-B994-B0E5649B204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385FC3A7-9EDF-4E2D-8D53-5609D431CE7C}"/>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8978657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6B3742-3D62-4BF7-9787-B0B82F5BBC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D441EE1-1CEC-40F9-8995-8697746E6C6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B0B107-CFF2-4F7A-B218-D2C63D699282}"/>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B1101D98-CF83-415F-B239-4228A34B467B}"/>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0B12347D-083F-454B-AC08-38FED4253D95}"/>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8880555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72C984-F456-48C0-860F-FD0315330CF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42015C-74EC-4B42-88E3-598CBEF5E4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7E05D4E-18BE-4DE5-AD55-0D7BFAB10BE5}"/>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A6BAC2AE-53E5-4552-9C5A-32C4F9AA5A2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C0B888A9-C0D1-4A9A-937F-8A0F12541D80}"/>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9379151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57CF29-2746-44CA-AD5A-04791B0BB87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4F3353A-0C0E-4A60-85E2-1F756F4C154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9B9E53E-CE8F-447D-A567-4E5DACD4523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1452204-006C-455A-AA3C-6B65693BA51A}"/>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F09A6930-2817-4F30-B753-5E850D7AEFD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563285AC-856D-4360-ADF7-F6BF8527B8E4}"/>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09387428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9A0BBD-4E49-4F37-971B-BB5829DA43D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16631C-98A3-4B5C-B049-40555B5581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E5F24B2-E299-4BC3-94F5-60B16239372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2537D86-2C07-4AB4-AD7A-FDEBAC4860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BF8BAD6-0605-4044-9EEC-7008DDBA423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D89B9CE-EA65-4CBE-8BC5-F16485317D85}"/>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99C24F16-D964-44E5-A0D7-D5959359FFC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9" name="スライド番号プレースホルダー 8">
            <a:extLst>
              <a:ext uri="{FF2B5EF4-FFF2-40B4-BE49-F238E27FC236}">
                <a16:creationId xmlns:a16="http://schemas.microsoft.com/office/drawing/2014/main" id="{F01EF2D0-9881-4EB8-B707-B8121D10BE56}"/>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51725396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328F5B-AAB8-4102-8439-EBF1751AEB2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33EC6B2-C1DB-4961-BD9C-1153D15EBC34}"/>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4AFF426D-0391-4CFA-B8D4-9B3BBEB76845}"/>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25FFC1A4-C8AD-4D6D-B95E-89E21CFB75F8}"/>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374527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10" name="スライド番号プレースホルダー 4">
            <a:extLst>
              <a:ext uri="{FF2B5EF4-FFF2-40B4-BE49-F238E27FC236}">
                <a16:creationId xmlns:a16="http://schemas.microsoft.com/office/drawing/2014/main" id="{8A3911D8-4F91-43B3-A552-7280B202BD0C}"/>
              </a:ext>
            </a:extLst>
          </p:cNvPr>
          <p:cNvSpPr>
            <a:spLocks noGrp="1"/>
          </p:cNvSpPr>
          <p:nvPr>
            <p:ph type="sldNum" sz="quarter" idx="12"/>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0DC84D8-600C-4DC6-B886-83D46BC6584A}"/>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C14C1696-F741-4FF8-AC82-75BAF4F983D1}"/>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4" name="スライド番号プレースホルダー 3">
            <a:extLst>
              <a:ext uri="{FF2B5EF4-FFF2-40B4-BE49-F238E27FC236}">
                <a16:creationId xmlns:a16="http://schemas.microsoft.com/office/drawing/2014/main" id="{D6957BBC-34B9-4CB9-8253-31AB6C13630B}"/>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215847179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E9BF41-2103-48DF-A920-21A2D1C8128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40508DD-6D4C-476A-A793-6DE16106E6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88AEC27-705E-4F6B-A463-7C55900871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D98C10A-B50C-40E4-91A6-0EC7B62C89F6}"/>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9453B6F0-8B69-4F79-8021-FB7939D59E1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922282DE-8E92-4185-B404-7053A9D3A581}"/>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229948497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D1D65E-CDD2-4233-BC83-8E1EF26FDC0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56F3371-E7C3-45E8-8F26-8A9DC2F1FD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B117E99-D32E-41EB-85DE-A290B02B8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0830679-B5C4-4412-A92C-D4AE5776E195}"/>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454709E4-C468-421E-AFCC-F65EC093E35A}"/>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462EF642-51B6-4ADB-A49B-AC3F7E664870}"/>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47718936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C273D8-9FDD-48A6-A13E-AF646A963D4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FFFCD53-AE79-49B2-8C70-54DD30CFFDD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E5B85FB-68C2-4742-81B6-786261F79EBF}"/>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27BA42CA-DBC5-4786-9102-D7D3AA84173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F73FC6BB-DDCF-4442-B369-22A5C520525B}"/>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63566357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159E66E-54BE-4807-BA79-67BD27188D6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9ED3DE8-3352-45C9-88C1-EB606BA0CAA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86525B7-C96E-4D9F-B1F1-7497EE45478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6090C94A-6086-4BBC-BDFF-087FDEFA672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4F573F1C-AEDB-4552-8E82-B1BFDDEDA85A}"/>
              </a:ext>
            </a:extLst>
          </p:cNvPr>
          <p:cNvSpPr>
            <a:spLocks noGrp="1"/>
          </p:cNvSpPr>
          <p:nvPr>
            <p:ph type="sldNum" sz="quarter" idx="12"/>
          </p:nvPr>
        </p:nvSpPr>
        <p:spPr/>
        <p:txBody>
          <a:body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25639830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D8D933-1BE6-439D-9BBE-15BB36B2ABC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9288ED8-D16C-42AB-A497-04428EABD1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59C1161-E72A-4F01-80FC-BDC16B68641B}"/>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A44819D4-8BD1-42AD-8A1C-E263C37CEDD7}"/>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99B46E24-4783-448D-A089-BE3AE211ABE4}"/>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26653672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8B124C-24E1-4452-B82E-A7370AE7311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8B66EA4-EA81-4220-92AB-D15D416141B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BCE38E-F5D6-42DE-B9CC-2F38F6929C99}"/>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CEA0A802-9C24-4605-BD83-847821C0C8F1}"/>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FCA2FBE6-65B1-4054-84A8-9A36771D9330}"/>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307528218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B74B3-6FA8-4A5A-BEF3-F541E465306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0A6513C-79F9-4C14-9678-1F37B7EB7A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8F89A80-1F3F-4652-A159-A4C4083F1E44}"/>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032E6022-D24B-4ADA-80A2-26B56CFC6D8E}"/>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447B5646-8B49-44FC-957B-209566CACFEB}"/>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72429576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7A0BED-DF6B-47F9-8775-E58E6058B82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920061F-109D-486D-BDB3-6C34980C874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19A5704-BC8E-4E61-8567-77A6C4BDCE9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1BBBEAA-59DE-41D1-BE47-65F0AE6F265E}"/>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03F3AAF3-D3E7-4B99-80A5-7A0EA62B4508}"/>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32E2E42F-9EDE-46F7-ACE9-4BB1647AB6E6}"/>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6930512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3EDE6D-7032-41A0-B82B-5FC4360C81F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97ACECB-3DD7-4D8E-8597-84B6C7CE32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5EA0866-F273-45F3-9429-2FC64E45322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1C5FC3F-A275-4FB8-87D6-24FD224E3F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49D0ACB-1CA9-470B-AAE0-11B76C7BBCB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3AE1087-7CEB-4F0E-889B-AF95DE992F3E}"/>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97A55406-C902-4484-888D-C1CC0A00368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9" name="スライド番号プレースホルダー 8">
            <a:extLst>
              <a:ext uri="{FF2B5EF4-FFF2-40B4-BE49-F238E27FC236}">
                <a16:creationId xmlns:a16="http://schemas.microsoft.com/office/drawing/2014/main" id="{65B59BE8-B93E-4B93-A506-8930FE169872}"/>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239641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5" name="Slide Number Placeholder 4"/>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5F4530-DFE5-4F4C-A5BC-670E19DBDC1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0C71DA9-8CD2-43B2-8912-054B020C8616}"/>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16F650B6-F936-4C5C-9893-FF334EAB3DD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5" name="スライド番号プレースホルダー 4">
            <a:extLst>
              <a:ext uri="{FF2B5EF4-FFF2-40B4-BE49-F238E27FC236}">
                <a16:creationId xmlns:a16="http://schemas.microsoft.com/office/drawing/2014/main" id="{8F476CE1-EEFE-41E7-86CC-1487D7C1BB96}"/>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38837264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3241C07-1EBA-41E9-9C63-3480007BF374}"/>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96BE49A7-5ED1-429A-9EED-2C10B42707C3}"/>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4" name="スライド番号プレースホルダー 3">
            <a:extLst>
              <a:ext uri="{FF2B5EF4-FFF2-40B4-BE49-F238E27FC236}">
                <a16:creationId xmlns:a16="http://schemas.microsoft.com/office/drawing/2014/main" id="{9BFB32C9-23CF-48D3-A24E-4453D349AF69}"/>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80100979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E12487-2564-4310-B778-AE03C1F0226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68F9C8-1015-4E83-AF8B-B077C415E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5C2A426-6914-40E2-A905-A104313610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68E558D-7D8C-4165-8E6B-F152F2D8DABF}"/>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18436287-AEA6-4277-B5C1-B0B4999DC51E}"/>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828B6405-1CC1-4301-8BEE-DE63271846A9}"/>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312645948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1F41C8-A9A0-4799-8725-A5E1BE92022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0E67876-257B-4DF3-AC89-06431FF7B7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8E5E69B-C543-438F-93E4-F9F9F55296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B38815F-1791-491D-9503-B807FAF87485}"/>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F3CDA53F-07FC-46F2-B1E2-EBF83C9DF40D}"/>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7" name="スライド番号プレースホルダー 6">
            <a:extLst>
              <a:ext uri="{FF2B5EF4-FFF2-40B4-BE49-F238E27FC236}">
                <a16:creationId xmlns:a16="http://schemas.microsoft.com/office/drawing/2014/main" id="{463097A1-C270-4694-903E-2ABEDD8AE4C1}"/>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423625112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7FEFD1-C231-4E87-836A-8F45D0DED87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EC3F06A-BE96-4912-BA05-01CC3ACEEF1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DE5ECF-56F2-422A-8107-C0260B5CDFF9}"/>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E3433CAA-380B-4CE1-9621-E1CAD2457FFC}"/>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AE548A0A-A30E-457D-BC0C-78B9E7988967}"/>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335430113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5A3AAA9-A28A-4A1B-9039-5F9758A7A79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75B910D-C654-4EFE-9E74-63356970472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1FA241C-8850-4283-B027-25BF472C2270}"/>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C94208B2-4F5D-468F-962B-B22390226270}"/>
              </a:ext>
            </a:extLst>
          </p:cNvPr>
          <p:cNvSpPr>
            <a:spLocks noGrp="1"/>
          </p:cNvSpPr>
          <p:nvPr>
            <p:ph type="ftr" sz="quarter" idx="11"/>
          </p:nvPr>
        </p:nvSpPr>
        <p:spPr/>
        <p:txBody>
          <a:body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5332CF06-C734-4D54-9BFA-19AC270AD827}"/>
              </a:ext>
            </a:extLst>
          </p:cNvPr>
          <p:cNvSpPr>
            <a:spLocks noGrp="1"/>
          </p:cNvSpPr>
          <p:nvPr>
            <p:ph type="sldNum" sz="quarter" idx="12"/>
          </p:nvPr>
        </p:nvSpPr>
        <p:spPr/>
        <p:txBody>
          <a:body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298538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4" name="Slide Number Placeholder 3"/>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519954A3-9DFD-4C44-94BA-B95130A3BA1C}"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theme" Target="../theme/theme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theme" Target="../theme/theme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2.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theme" Target="../theme/theme6.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1071" y="1384497"/>
            <a:ext cx="8596668" cy="388077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latin typeface="UD デジタル 教科書体 N-B" panose="02020700000000000000" pitchFamily="17" charset="-128"/>
                <a:ea typeface="UD デジタル 教科書体 N-B" panose="02020700000000000000" pitchFamily="17" charset="-128"/>
              </a:defRPr>
            </a:lvl1pPr>
          </a:lstStyle>
          <a:p>
            <a:endParaRPr lang="en-US" dirty="0"/>
          </a:p>
        </p:txBody>
      </p:sp>
      <p:sp>
        <p:nvSpPr>
          <p:cNvPr id="5" name="Footer Placeholder 4"/>
          <p:cNvSpPr>
            <a:spLocks noGrp="1"/>
          </p:cNvSpPr>
          <p:nvPr>
            <p:ph type="ftr" sz="quarter" idx="3"/>
          </p:nvPr>
        </p:nvSpPr>
        <p:spPr>
          <a:xfrm>
            <a:off x="448733" y="6248400"/>
            <a:ext cx="6297612" cy="365125"/>
          </a:xfrm>
          <a:prstGeom prst="rect">
            <a:avLst/>
          </a:prstGeom>
        </p:spPr>
        <p:txBody>
          <a:bodyPr vert="horz" lIns="91440" tIns="45720" rIns="91440" bIns="45720" rtlCol="0" anchor="ctr"/>
          <a:lstStyle>
            <a:lvl1pPr algn="l">
              <a:defRPr sz="900" b="1">
                <a:solidFill>
                  <a:schemeClr val="tx1">
                    <a:tint val="75000"/>
                  </a:schemeClr>
                </a:solidFill>
                <a:latin typeface="UD デジタル 教科書体 N-B" panose="02020700000000000000" pitchFamily="17" charset="-128"/>
                <a:ea typeface="UD デジタル 教科書体 N-B" panose="02020700000000000000" pitchFamily="17" charset="-128"/>
              </a:defRPr>
            </a:lvl1pPr>
          </a:lstStyle>
          <a:p>
            <a:r>
              <a:rPr lang="zh-TW" altLang="en-US"/>
              <a:t>令和</a:t>
            </a:r>
            <a:r>
              <a:rPr lang="en-US" altLang="zh-TW"/>
              <a:t>3</a:t>
            </a:r>
            <a:r>
              <a:rPr lang="zh-TW" altLang="en-US"/>
              <a:t>年</a:t>
            </a:r>
            <a:r>
              <a:rPr lang="en-US" altLang="zh-TW"/>
              <a:t>3</a:t>
            </a:r>
            <a:r>
              <a:rPr lang="zh-TW" altLang="en-US"/>
              <a:t>月</a:t>
            </a:r>
            <a:r>
              <a:rPr lang="en-US" altLang="zh-TW"/>
              <a:t>21</a:t>
            </a:r>
            <a:r>
              <a:rPr lang="zh-TW" altLang="en-US"/>
              <a:t>日　細川社会保険労務士　細川芳香作成</a:t>
            </a:r>
            <a:endParaRPr lang="en-US" dirty="0"/>
          </a:p>
        </p:txBody>
      </p:sp>
      <p:sp>
        <p:nvSpPr>
          <p:cNvPr id="18" name="スライド番号プレースホルダー 4">
            <a:extLst>
              <a:ext uri="{FF2B5EF4-FFF2-40B4-BE49-F238E27FC236}">
                <a16:creationId xmlns:a16="http://schemas.microsoft.com/office/drawing/2014/main" id="{04DBB2CE-A015-43E2-A1DC-2FBAC3599F34}"/>
              </a:ext>
            </a:extLst>
          </p:cNvPr>
          <p:cNvSpPr>
            <a:spLocks noGrp="1"/>
          </p:cNvSpPr>
          <p:nvPr>
            <p:ph type="sldNum" sz="quarter" idx="4"/>
          </p:nvPr>
        </p:nvSpPr>
        <p:spPr>
          <a:xfrm>
            <a:off x="11272079" y="6266444"/>
            <a:ext cx="683339" cy="365125"/>
          </a:xfrm>
          <a:prstGeom prst="rect">
            <a:avLst/>
          </a:prstGeom>
        </p:spPr>
        <p:txBody>
          <a:body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9" r:id="rId2"/>
    <p:sldLayoutId id="2147483665" r:id="rId3"/>
    <p:sldLayoutId id="2147483651" r:id="rId4"/>
    <p:sldLayoutId id="2147483666" r:id="rId5"/>
    <p:sldLayoutId id="2147483653" r:id="rId6"/>
    <p:sldLayoutId id="2147483654" r:id="rId7"/>
    <p:sldLayoutId id="2147483655" r:id="rId8"/>
    <p:sldLayoutId id="2147483667" r:id="rId9"/>
    <p:sldLayoutId id="2147483657" r:id="rId10"/>
    <p:sldLayoutId id="2147483660" r:id="rId11"/>
    <p:sldLayoutId id="2147483661" r:id="rId12"/>
    <p:sldLayoutId id="2147483662" r:id="rId13"/>
    <p:sldLayoutId id="2147483663" r:id="rId14"/>
    <p:sldLayoutId id="2147483664" r:id="rId15"/>
    <p:sldLayoutId id="2147483706" r:id="rId16"/>
    <p:sldLayoutId id="2147483668" r:id="rId17"/>
    <p:sldLayoutId id="2147483659" r:id="rId18"/>
    <p:sldLayoutId id="2147483731" r:id="rId19"/>
  </p:sldLayoutIdLst>
  <p:hf hdr="0" dt="0"/>
  <p:txStyles>
    <p:titleStyle>
      <a:lvl1pPr algn="l" defTabSz="457200" rtl="0" eaLnBrk="1" latinLnBrk="0" hangingPunct="1">
        <a:spcBef>
          <a:spcPct val="0"/>
        </a:spcBef>
        <a:buNone/>
        <a:defRPr kumimoji="1" sz="3600" kern="1200">
          <a:solidFill>
            <a:schemeClr val="accent1"/>
          </a:solidFill>
          <a:latin typeface="UD デジタル 教科書体 N-B" panose="02020700000000000000" pitchFamily="17" charset="-128"/>
          <a:ea typeface="UD デジタル 教科書体 N-B" panose="02020700000000000000" pitchFamily="17"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UD デジタル 教科書体 N-B" panose="02020700000000000000" pitchFamily="17" charset="-128"/>
          <a:ea typeface="UD デジタル 教科書体 N-B" panose="02020700000000000000" pitchFamily="17" charset="-128"/>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9A31868-9DF7-4FD6-AC00-09B7D0A6BF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6C0CFB-F80B-458F-8E77-1D086700AF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866591-7487-464D-BD03-743A5177B2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EAB53-B552-44F3-B8A7-4A9081083270}" type="datetimeFigureOut">
              <a:rPr kumimoji="1" lang="ja-JP" altLang="en-US" smtClean="0"/>
              <a:t>2023/12/7</a:t>
            </a:fld>
            <a:endParaRPr kumimoji="1" lang="ja-JP" altLang="en-US"/>
          </a:p>
        </p:txBody>
      </p:sp>
      <p:sp>
        <p:nvSpPr>
          <p:cNvPr id="5" name="フッター プレースホルダー 4">
            <a:extLst>
              <a:ext uri="{FF2B5EF4-FFF2-40B4-BE49-F238E27FC236}">
                <a16:creationId xmlns:a16="http://schemas.microsoft.com/office/drawing/2014/main" id="{89C5C149-EB78-449B-AAEE-0EAE825B09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078334F-54FD-4CA9-8695-CF0C0B6FC4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8D044-19EC-4B32-9F2C-F3B01AC8A503}" type="slidenum">
              <a:rPr kumimoji="1" lang="ja-JP" altLang="en-US" smtClean="0"/>
              <a:t>‹#›</a:t>
            </a:fld>
            <a:endParaRPr kumimoji="1" lang="ja-JP" altLang="en-US"/>
          </a:p>
        </p:txBody>
      </p:sp>
    </p:spTree>
    <p:extLst>
      <p:ext uri="{BB962C8B-B14F-4D97-AF65-F5344CB8AC3E}">
        <p14:creationId xmlns:p14="http://schemas.microsoft.com/office/powerpoint/2010/main" val="313051472"/>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1ED406-584F-48F6-9303-2C2D4F97D4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480267C-36BA-495D-B718-51476F4EF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2075BF7-E925-4EFB-88BA-CA9A07456F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9186372D-9941-4620-B927-2014F6A384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846396A4-BA6C-40E6-ABEF-8102C10057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C7C61-8BB1-45AE-8C37-7667EB61AF59}" type="slidenum">
              <a:rPr kumimoji="1" lang="ja-JP" altLang="en-US" smtClean="0"/>
              <a:t>‹#›</a:t>
            </a:fld>
            <a:endParaRPr kumimoji="1" lang="ja-JP" altLang="en-US"/>
          </a:p>
        </p:txBody>
      </p:sp>
    </p:spTree>
    <p:extLst>
      <p:ext uri="{BB962C8B-B14F-4D97-AF65-F5344CB8AC3E}">
        <p14:creationId xmlns:p14="http://schemas.microsoft.com/office/powerpoint/2010/main" val="1802308915"/>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76A0EBD-61EF-40FA-92DB-E901A9D146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3B9E1F-F9EE-45CB-B8B4-F22F5C85D9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62432F3-122B-4552-A2D4-FC51C39874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22226B73-094D-48CA-A7B0-EEBB095F3F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3476BEBB-2ACA-44EE-AB47-099D2FBAA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7F3A9-EDAD-4F2C-918B-5AFCDC68BE30}" type="slidenum">
              <a:rPr kumimoji="1" lang="ja-JP" altLang="en-US" smtClean="0"/>
              <a:t>‹#›</a:t>
            </a:fld>
            <a:endParaRPr kumimoji="1" lang="ja-JP" altLang="en-US"/>
          </a:p>
        </p:txBody>
      </p:sp>
    </p:spTree>
    <p:extLst>
      <p:ext uri="{BB962C8B-B14F-4D97-AF65-F5344CB8AC3E}">
        <p14:creationId xmlns:p14="http://schemas.microsoft.com/office/powerpoint/2010/main" val="393437963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14565D5-B327-4C1B-8BAB-29B1EE14F1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5F1ECD1-F0C4-4FAF-9387-8EE1586AB3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32AB84-9B5F-4A28-8214-DC9D224E2D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D7C0F78A-4B9A-4D22-A3C1-A9DB5A5D49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90677EE5-BBC5-4A1A-98B7-8C7561928E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664A3-471F-4B92-8F7F-4879BA77458E}" type="slidenum">
              <a:rPr kumimoji="1" lang="ja-JP" altLang="en-US" smtClean="0"/>
              <a:t>‹#›</a:t>
            </a:fld>
            <a:endParaRPr kumimoji="1" lang="ja-JP" altLang="en-US"/>
          </a:p>
        </p:txBody>
      </p:sp>
    </p:spTree>
    <p:extLst>
      <p:ext uri="{BB962C8B-B14F-4D97-AF65-F5344CB8AC3E}">
        <p14:creationId xmlns:p14="http://schemas.microsoft.com/office/powerpoint/2010/main" val="1775696492"/>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5DE675D-794A-4B91-B6B1-87F70EA395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DD45451-975A-48DC-A69D-CE10DEB92E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5212CF-784A-4B33-B009-98AE6B47E561}"/>
              </a:ext>
            </a:extLst>
          </p:cNvPr>
          <p:cNvSpPr>
            <a:spLocks noGrp="1"/>
          </p:cNvSpPr>
          <p:nvPr>
            <p:ph type="dt" sz="half" idx="2"/>
          </p:nvPr>
        </p:nvSpPr>
        <p:spPr>
          <a:xfrm>
            <a:off x="838200" y="6356350"/>
            <a:ext cx="489758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dirty="0"/>
          </a:p>
        </p:txBody>
      </p:sp>
      <p:sp>
        <p:nvSpPr>
          <p:cNvPr id="5" name="フッター プレースホルダー 4">
            <a:extLst>
              <a:ext uri="{FF2B5EF4-FFF2-40B4-BE49-F238E27FC236}">
                <a16:creationId xmlns:a16="http://schemas.microsoft.com/office/drawing/2014/main" id="{9BC1F8C5-1B41-4B04-BEC6-9900FDD654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令和</a:t>
            </a:r>
            <a:r>
              <a:rPr kumimoji="1" lang="en-US" altLang="zh-TW"/>
              <a:t>3</a:t>
            </a:r>
            <a:r>
              <a:rPr kumimoji="1" lang="zh-TW" altLang="en-US"/>
              <a:t>年</a:t>
            </a:r>
            <a:r>
              <a:rPr kumimoji="1" lang="en-US" altLang="zh-TW"/>
              <a:t>3</a:t>
            </a:r>
            <a:r>
              <a:rPr kumimoji="1" lang="zh-TW" altLang="en-US"/>
              <a:t>月</a:t>
            </a:r>
            <a:r>
              <a:rPr kumimoji="1" lang="en-US" altLang="zh-TW"/>
              <a:t>21</a:t>
            </a:r>
            <a:r>
              <a:rPr kumimoji="1" lang="zh-TW" altLang="en-US"/>
              <a:t>日　細川社会保険労務士　細川芳香作成</a:t>
            </a:r>
            <a:endParaRPr kumimoji="1" lang="ja-JP" altLang="en-US"/>
          </a:p>
        </p:txBody>
      </p:sp>
      <p:sp>
        <p:nvSpPr>
          <p:cNvPr id="6" name="スライド番号プレースホルダー 5">
            <a:extLst>
              <a:ext uri="{FF2B5EF4-FFF2-40B4-BE49-F238E27FC236}">
                <a16:creationId xmlns:a16="http://schemas.microsoft.com/office/drawing/2014/main" id="{3D36FBA1-0AEF-4951-B68C-FBCACD70D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1A236-F1C7-4085-9C49-C7E73D9EE13E}" type="slidenum">
              <a:rPr kumimoji="1" lang="ja-JP" altLang="en-US" smtClean="0"/>
              <a:t>‹#›</a:t>
            </a:fld>
            <a:endParaRPr kumimoji="1" lang="ja-JP" altLang="en-US"/>
          </a:p>
        </p:txBody>
      </p:sp>
    </p:spTree>
    <p:extLst>
      <p:ext uri="{BB962C8B-B14F-4D97-AF65-F5344CB8AC3E}">
        <p14:creationId xmlns:p14="http://schemas.microsoft.com/office/powerpoint/2010/main" val="239258532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mailto:sr19.hosokaway@leto.eonet.ne.jp"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60663-9F01-4195-8C52-7F08587E4519}"/>
              </a:ext>
            </a:extLst>
          </p:cNvPr>
          <p:cNvSpPr>
            <a:spLocks noGrp="1"/>
          </p:cNvSpPr>
          <p:nvPr>
            <p:ph type="ctrTitle"/>
          </p:nvPr>
        </p:nvSpPr>
        <p:spPr>
          <a:xfrm>
            <a:off x="472217" y="1731556"/>
            <a:ext cx="11247566" cy="1788899"/>
          </a:xfrm>
        </p:spPr>
        <p:txBody>
          <a:bodyPr lIns="0" rIns="0"/>
          <a:lstStyle/>
          <a:p>
            <a:pPr algn="ctr"/>
            <a:r>
              <a:rPr kumimoji="1" lang="en-US" altLang="ja-JP" sz="6000" dirty="0">
                <a:solidFill>
                  <a:schemeClr val="tx1"/>
                </a:solidFill>
              </a:rPr>
              <a:t>『</a:t>
            </a:r>
            <a:r>
              <a:rPr kumimoji="1" lang="ja-JP" altLang="en-US" sz="6000" dirty="0">
                <a:solidFill>
                  <a:schemeClr val="tx1"/>
                </a:solidFill>
              </a:rPr>
              <a:t>社外相談窓口 委託サービス</a:t>
            </a:r>
            <a:r>
              <a:rPr kumimoji="1" lang="en-US" altLang="ja-JP" sz="6000" dirty="0">
                <a:solidFill>
                  <a:schemeClr val="tx1"/>
                </a:solidFill>
              </a:rPr>
              <a:t>』</a:t>
            </a:r>
            <a:br>
              <a:rPr kumimoji="1" lang="en-US" altLang="ja-JP" sz="6000" dirty="0">
                <a:solidFill>
                  <a:schemeClr val="tx1"/>
                </a:solidFill>
              </a:rPr>
            </a:br>
            <a:r>
              <a:rPr kumimoji="1" lang="ja-JP" altLang="en-US" sz="6000" dirty="0">
                <a:solidFill>
                  <a:schemeClr val="tx1"/>
                </a:solidFill>
              </a:rPr>
              <a:t>のご提案</a:t>
            </a:r>
          </a:p>
        </p:txBody>
      </p:sp>
      <p:sp>
        <p:nvSpPr>
          <p:cNvPr id="3" name="字幕 2">
            <a:extLst>
              <a:ext uri="{FF2B5EF4-FFF2-40B4-BE49-F238E27FC236}">
                <a16:creationId xmlns:a16="http://schemas.microsoft.com/office/drawing/2014/main" id="{8DD6844D-7627-49EB-A4FA-53EA9623395E}"/>
              </a:ext>
            </a:extLst>
          </p:cNvPr>
          <p:cNvSpPr>
            <a:spLocks noGrp="1"/>
          </p:cNvSpPr>
          <p:nvPr>
            <p:ph type="subTitle" idx="1"/>
          </p:nvPr>
        </p:nvSpPr>
        <p:spPr>
          <a:xfrm>
            <a:off x="591508" y="3824465"/>
            <a:ext cx="11030552" cy="1096899"/>
          </a:xfrm>
        </p:spPr>
        <p:txBody>
          <a:bodyPr anchor="ctr">
            <a:normAutofit/>
          </a:bodyPr>
          <a:lstStyle/>
          <a:p>
            <a:pPr algn="ctr"/>
            <a:r>
              <a:rPr kumimoji="1" lang="ja-JP" altLang="en-US" sz="2400" b="1" dirty="0">
                <a:solidFill>
                  <a:srgbClr val="33CC33"/>
                </a:solidFill>
              </a:rPr>
              <a:t>社員の皆様からの相談や問い合わせなど、</a:t>
            </a:r>
          </a:p>
          <a:p>
            <a:pPr algn="ctr"/>
            <a:r>
              <a:rPr kumimoji="1" lang="ja-JP" altLang="en-US" sz="2400" b="1" dirty="0">
                <a:solidFill>
                  <a:srgbClr val="33CC33"/>
                </a:solidFill>
              </a:rPr>
              <a:t>ご要望に応じて、誠意をもって対応致します。</a:t>
            </a:r>
          </a:p>
        </p:txBody>
      </p:sp>
      <p:sp>
        <p:nvSpPr>
          <p:cNvPr id="4" name="フッター プレースホルダー 3">
            <a:extLst>
              <a:ext uri="{FF2B5EF4-FFF2-40B4-BE49-F238E27FC236}">
                <a16:creationId xmlns:a16="http://schemas.microsoft.com/office/drawing/2014/main" id="{2E5756D5-B87A-4227-8809-4AD2133EEBDC}"/>
              </a:ext>
            </a:extLst>
          </p:cNvPr>
          <p:cNvSpPr>
            <a:spLocks noGrp="1"/>
          </p:cNvSpPr>
          <p:nvPr>
            <p:ph type="ftr" sz="quarter" idx="11"/>
          </p:nvPr>
        </p:nvSpPr>
        <p:spPr>
          <a:xfrm>
            <a:off x="73064" y="6512648"/>
            <a:ext cx="6281036" cy="345352"/>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
        <p:nvSpPr>
          <p:cNvPr id="5" name="テキスト ボックス 4">
            <a:extLst>
              <a:ext uri="{FF2B5EF4-FFF2-40B4-BE49-F238E27FC236}">
                <a16:creationId xmlns:a16="http://schemas.microsoft.com/office/drawing/2014/main" id="{847033E6-7D97-443B-A9DD-2D99BB3BAB4E}"/>
              </a:ext>
            </a:extLst>
          </p:cNvPr>
          <p:cNvSpPr txBox="1"/>
          <p:nvPr/>
        </p:nvSpPr>
        <p:spPr>
          <a:xfrm>
            <a:off x="4822257" y="5141209"/>
            <a:ext cx="7016817" cy="1446550"/>
          </a:xfrm>
          <a:prstGeom prst="rect">
            <a:avLst/>
          </a:prstGeom>
          <a:noFill/>
        </p:spPr>
        <p:txBody>
          <a:bodyPr wrap="square" rtlCol="0">
            <a:spAutoFit/>
          </a:bodyPr>
          <a:lstStyle/>
          <a:p>
            <a:r>
              <a:rPr kumimoji="1" lang="ja-JP" altLang="en-US" dirty="0">
                <a:latin typeface="UD デジタル 教科書体 N-B" panose="02020700000000000000" pitchFamily="17" charset="-128"/>
                <a:ea typeface="UD デジタル 教科書体 N-B" panose="02020700000000000000" pitchFamily="17" charset="-128"/>
              </a:rPr>
              <a:t>　　　　　　　　</a:t>
            </a:r>
            <a:r>
              <a:rPr kumimoji="1" lang="ja-JP" altLang="en-US" sz="2400" dirty="0">
                <a:latin typeface="UD デジタル 教科書体 N-B" panose="02020700000000000000" pitchFamily="17" charset="-128"/>
                <a:ea typeface="UD デジタル 教科書体 N-B" panose="02020700000000000000" pitchFamily="17" charset="-128"/>
              </a:rPr>
              <a:t>細川社会保険労務士事務所</a:t>
            </a:r>
          </a:p>
          <a:p>
            <a:r>
              <a:rPr kumimoji="1" lang="ja-JP" altLang="en-US" dirty="0">
                <a:latin typeface="UD デジタル 教科書体 N-B" panose="02020700000000000000" pitchFamily="17" charset="-128"/>
                <a:ea typeface="UD デジタル 教科書体 N-B" panose="02020700000000000000" pitchFamily="17" charset="-128"/>
              </a:rPr>
              <a:t>　　　　　　　　　社会保険労務士</a:t>
            </a:r>
          </a:p>
          <a:p>
            <a:pPr algn="ctr"/>
            <a:r>
              <a:rPr kumimoji="1" lang="ja-JP" altLang="en-US" dirty="0">
                <a:latin typeface="UD デジタル 教科書体 N-B" panose="02020700000000000000" pitchFamily="17" charset="-128"/>
                <a:ea typeface="UD デジタル 教科書体 N-B" panose="02020700000000000000" pitchFamily="17" charset="-128"/>
              </a:rPr>
              <a:t>　　　　　　　　産業カウンセラー・キャリアコンサルタント</a:t>
            </a:r>
          </a:p>
          <a:p>
            <a:r>
              <a:rPr kumimoji="1" lang="ja-JP" altLang="en-US" dirty="0">
                <a:latin typeface="UD デジタル 教科書体 N-B" panose="02020700000000000000" pitchFamily="17" charset="-128"/>
                <a:ea typeface="UD デジタル 教科書体 N-B" panose="02020700000000000000" pitchFamily="17" charset="-128"/>
              </a:rPr>
              <a:t>　　　　　　　　　　　　　　　　</a:t>
            </a:r>
            <a:r>
              <a:rPr kumimoji="1" lang="ja-JP" altLang="en-US" sz="2800" dirty="0">
                <a:latin typeface="UD デジタル 教科書体 N-B" panose="02020700000000000000" pitchFamily="17" charset="-128"/>
                <a:ea typeface="UD デジタル 教科書体 N-B" panose="02020700000000000000" pitchFamily="17" charset="-128"/>
              </a:rPr>
              <a:t>細川　芳香</a:t>
            </a:r>
          </a:p>
        </p:txBody>
      </p:sp>
      <p:sp>
        <p:nvSpPr>
          <p:cNvPr id="7" name="テキスト ボックス 6">
            <a:extLst>
              <a:ext uri="{FF2B5EF4-FFF2-40B4-BE49-F238E27FC236}">
                <a16:creationId xmlns:a16="http://schemas.microsoft.com/office/drawing/2014/main" id="{B96926F1-DC55-46AA-8C97-BBEB4546D4CD}"/>
              </a:ext>
            </a:extLst>
          </p:cNvPr>
          <p:cNvSpPr txBox="1"/>
          <p:nvPr/>
        </p:nvSpPr>
        <p:spPr>
          <a:xfrm>
            <a:off x="991402" y="523430"/>
            <a:ext cx="3830855" cy="584775"/>
          </a:xfrm>
          <a:prstGeom prst="rect">
            <a:avLst/>
          </a:prstGeom>
          <a:noFill/>
        </p:spPr>
        <p:txBody>
          <a:bodyPr wrap="square" rtlCol="0">
            <a:spAutoFit/>
          </a:bodyPr>
          <a:lstStyle/>
          <a:p>
            <a:r>
              <a:rPr kumimoji="1" lang="ja-JP" altLang="en-US" sz="3200" dirty="0">
                <a:latin typeface="UD デジタル 教科書体 N-B" panose="02020700000000000000" pitchFamily="17" charset="-128"/>
                <a:ea typeface="UD デジタル 教科書体 N-B" panose="02020700000000000000" pitchFamily="17" charset="-128"/>
              </a:rPr>
              <a:t>ご代表者 様</a:t>
            </a:r>
          </a:p>
        </p:txBody>
      </p:sp>
    </p:spTree>
    <p:extLst>
      <p:ext uri="{BB962C8B-B14F-4D97-AF65-F5344CB8AC3E}">
        <p14:creationId xmlns:p14="http://schemas.microsoft.com/office/powerpoint/2010/main" val="78561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677333" y="609599"/>
            <a:ext cx="10094131" cy="1550990"/>
          </a:xfrm>
        </p:spPr>
        <p:txBody>
          <a:bodyPr>
            <a:normAutofit fontScale="90000"/>
          </a:bodyPr>
          <a:lstStyle/>
          <a:p>
            <a:r>
              <a:rPr kumimoji="1" lang="ja-JP" altLang="en-US" sz="2400" dirty="0">
                <a:solidFill>
                  <a:schemeClr val="tx1"/>
                </a:solidFill>
              </a:rPr>
              <a:t>パートタイム・有期雇用労働法第</a:t>
            </a:r>
            <a:r>
              <a:rPr kumimoji="1" lang="en-US" altLang="ja-JP" sz="2400" dirty="0">
                <a:solidFill>
                  <a:schemeClr val="tx1"/>
                </a:solidFill>
              </a:rPr>
              <a:t>6</a:t>
            </a:r>
            <a:r>
              <a:rPr kumimoji="1" lang="ja-JP" altLang="en-US" sz="2400" dirty="0">
                <a:solidFill>
                  <a:schemeClr val="tx1"/>
                </a:solidFill>
              </a:rPr>
              <a:t>条</a:t>
            </a:r>
            <a:br>
              <a:rPr kumimoji="1" lang="ja-JP" altLang="en-US" sz="2400" dirty="0">
                <a:solidFill>
                  <a:schemeClr val="tx1"/>
                </a:solidFill>
              </a:rPr>
            </a:br>
            <a:r>
              <a:rPr kumimoji="1" lang="ja-JP" altLang="en-US" sz="2400" dirty="0">
                <a:solidFill>
                  <a:srgbClr val="33CC33"/>
                </a:solidFill>
              </a:rPr>
              <a:t>労働条件通知書の書面交付の義務化に伴い、相談窓口担当者の明示が必要</a:t>
            </a:r>
            <a:br>
              <a:rPr kumimoji="1" lang="ja-JP" altLang="en-US" sz="2400" dirty="0">
                <a:solidFill>
                  <a:schemeClr val="tx1"/>
                </a:solidFill>
              </a:rPr>
            </a:br>
            <a:br>
              <a:rPr kumimoji="1" lang="ja-JP" altLang="en-US" sz="2400" dirty="0">
                <a:solidFill>
                  <a:schemeClr val="tx1"/>
                </a:solidFill>
              </a:rPr>
            </a:br>
            <a:r>
              <a:rPr kumimoji="1" lang="ja-JP" altLang="en-US" sz="3100" dirty="0">
                <a:solidFill>
                  <a:schemeClr val="tx1"/>
                </a:solidFill>
              </a:rPr>
              <a:t>個々の労働契約にそって書面交付をされていますか</a:t>
            </a:r>
            <a:br>
              <a:rPr kumimoji="1" lang="ja-JP" altLang="en-US" sz="3100" dirty="0">
                <a:solidFill>
                  <a:schemeClr val="tx1"/>
                </a:solidFill>
              </a:rPr>
            </a:br>
            <a:endParaRPr kumimoji="1" lang="ja-JP" altLang="en-US" sz="3100" dirty="0">
              <a:solidFill>
                <a:schemeClr val="tx1"/>
              </a:solidFill>
            </a:endParaRPr>
          </a:p>
        </p:txBody>
      </p:sp>
      <p:sp>
        <p:nvSpPr>
          <p:cNvPr id="3" name="コンテンツ プレースホルダー 2">
            <a:extLst>
              <a:ext uri="{FF2B5EF4-FFF2-40B4-BE49-F238E27FC236}">
                <a16:creationId xmlns:a16="http://schemas.microsoft.com/office/drawing/2014/main" id="{CDCBC955-5038-423B-BE0A-4F57DC18DF77}"/>
              </a:ext>
            </a:extLst>
          </p:cNvPr>
          <p:cNvSpPr>
            <a:spLocks noGrp="1"/>
          </p:cNvSpPr>
          <p:nvPr>
            <p:ph idx="1"/>
          </p:nvPr>
        </p:nvSpPr>
        <p:spPr>
          <a:xfrm>
            <a:off x="333386" y="2088859"/>
            <a:ext cx="11399810" cy="4639200"/>
          </a:xfrm>
        </p:spPr>
        <p:txBody>
          <a:bodyPr>
            <a:normAutofit fontScale="32500" lnSpcReduction="20000"/>
          </a:bodyPr>
          <a:lstStyle/>
          <a:p>
            <a:endParaRPr kumimoji="1" lang="ja-JP" altLang="en-US" dirty="0"/>
          </a:p>
          <a:p>
            <a:r>
              <a:rPr lang="ja-JP" altLang="en-US" sz="6000" dirty="0"/>
              <a:t>相談窓口として、細川社会保険労務士事務所にお任せください。</a:t>
            </a:r>
          </a:p>
          <a:p>
            <a:r>
              <a:rPr kumimoji="1" lang="ja-JP" altLang="en-US" sz="6000" dirty="0"/>
              <a:t>ご相談者さまからご相談をお受けすることはもとより、貴社の問題解決にも役立つ情報</a:t>
            </a:r>
            <a:r>
              <a:rPr kumimoji="1" lang="en-US" altLang="ja-JP" sz="6000" dirty="0"/>
              <a:t>(</a:t>
            </a:r>
            <a:r>
              <a:rPr kumimoji="1" lang="ja-JP" altLang="en-US" sz="6000" dirty="0"/>
              <a:t>法改正など</a:t>
            </a:r>
            <a:r>
              <a:rPr kumimoji="1" lang="en-US" altLang="ja-JP" sz="6000" dirty="0"/>
              <a:t>)</a:t>
            </a:r>
            <a:r>
              <a:rPr kumimoji="1" lang="ja-JP" altLang="en-US" sz="6000" dirty="0"/>
              <a:t>をお届けいたします。</a:t>
            </a:r>
          </a:p>
          <a:p>
            <a:r>
              <a:rPr lang="ja-JP" altLang="en-US" sz="6000" dirty="0"/>
              <a:t>相談対象者は、事業所の全従業員</a:t>
            </a:r>
            <a:r>
              <a:rPr lang="en-US" altLang="ja-JP" sz="6000" dirty="0"/>
              <a:t>(</a:t>
            </a:r>
            <a:r>
              <a:rPr lang="ja-JP" altLang="en-US" sz="6000" dirty="0"/>
              <a:t>正社員・契約社員・派遣社員・アルバイトなど名称は問わず</a:t>
            </a:r>
            <a:r>
              <a:rPr lang="en-US" altLang="ja-JP" sz="6000" dirty="0"/>
              <a:t>)</a:t>
            </a:r>
            <a:r>
              <a:rPr lang="ja-JP" altLang="en-US" sz="6000" dirty="0"/>
              <a:t>です。</a:t>
            </a:r>
          </a:p>
          <a:p>
            <a:r>
              <a:rPr kumimoji="1" lang="ja-JP" altLang="en-US" sz="6000" dirty="0"/>
              <a:t>相談は、社会保険労務士・産業カウンセラー・キャリアコンサルタント　有資格者が対応します。</a:t>
            </a:r>
          </a:p>
          <a:p>
            <a:r>
              <a:rPr lang="ja-JP" altLang="en-US" sz="6000" dirty="0"/>
              <a:t>相談方法は、貴社のご要望に合わせて対応できるように打合せを行って参ります。</a:t>
            </a:r>
          </a:p>
          <a:p>
            <a:pPr>
              <a:buFont typeface="Arial" panose="020B0604020202020204" pitchFamily="34" charset="0"/>
              <a:buChar char="•"/>
            </a:pPr>
            <a:r>
              <a:rPr lang="ja-JP" altLang="en-US" sz="6000" dirty="0"/>
              <a:t>メールで事前予約にて電話対応・郵送など</a:t>
            </a:r>
            <a:endParaRPr lang="en-US" altLang="ja-JP" sz="6000" dirty="0"/>
          </a:p>
          <a:p>
            <a:pPr>
              <a:buFont typeface="Arial" panose="020B0604020202020204" pitchFamily="34" charset="0"/>
              <a:buChar char="•"/>
            </a:pPr>
            <a:r>
              <a:rPr lang="ja-JP" altLang="en-US" sz="6000" dirty="0"/>
              <a:t>相談については、対面でも可能 </a:t>
            </a:r>
          </a:p>
          <a:p>
            <a:pPr>
              <a:buFont typeface="Arial" panose="020B0604020202020204" pitchFamily="34" charset="0"/>
              <a:buChar char="•"/>
            </a:pPr>
            <a:r>
              <a:rPr lang="ja-JP" altLang="en-US" sz="6000" dirty="0"/>
              <a:t>問題が発生した場合、解決策の提案</a:t>
            </a:r>
          </a:p>
          <a:p>
            <a:pPr marL="0" indent="0">
              <a:buNone/>
            </a:pPr>
            <a:r>
              <a:rPr lang="ja-JP" altLang="en-US" sz="6000" dirty="0"/>
              <a:t>　　</a:t>
            </a:r>
            <a:r>
              <a:rPr lang="en-US" altLang="ja-JP" sz="6000" dirty="0"/>
              <a:t>(</a:t>
            </a:r>
            <a:r>
              <a:rPr lang="ja-JP" altLang="en-US" sz="6000" dirty="0"/>
              <a:t>別の専門家にリファ</a:t>
            </a:r>
            <a:r>
              <a:rPr lang="en-US" altLang="ja-JP" sz="6000" dirty="0"/>
              <a:t>―</a:t>
            </a:r>
            <a:r>
              <a:rPr lang="ja-JP" altLang="en-US" sz="6000" dirty="0"/>
              <a:t>・パートナー契約弁護士さまへの取り次ぎ等</a:t>
            </a:r>
            <a:r>
              <a:rPr lang="en-US" altLang="ja-JP" sz="6000" dirty="0"/>
              <a:t>)</a:t>
            </a:r>
            <a:endParaRPr lang="ja-JP" altLang="en-US" sz="6000" dirty="0"/>
          </a:p>
          <a:p>
            <a:pPr marL="0" indent="0">
              <a:buNone/>
            </a:pPr>
            <a:endParaRPr lang="ja-JP" altLang="en-US" sz="5000" dirty="0"/>
          </a:p>
          <a:p>
            <a:pPr marL="0" indent="0">
              <a:buNone/>
            </a:pPr>
            <a:endParaRPr kumimoji="1" lang="ja-JP" altLang="en-US" dirty="0"/>
          </a:p>
        </p:txBody>
      </p:sp>
      <p:sp>
        <p:nvSpPr>
          <p:cNvPr id="6" name="スライド番号プレースホルダー 5">
            <a:extLst>
              <a:ext uri="{FF2B5EF4-FFF2-40B4-BE49-F238E27FC236}">
                <a16:creationId xmlns:a16="http://schemas.microsoft.com/office/drawing/2014/main" id="{0FEC821B-9B03-4985-99B0-F9CE6AC7D114}"/>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10</a:t>
            </a:fld>
            <a:endParaRPr lang="en-US" dirty="0">
              <a:latin typeface="UD デジタル 教科書体 N-B" panose="02020700000000000000" pitchFamily="17" charset="-128"/>
              <a:ea typeface="UD デジタル 教科書体 N-B" panose="02020700000000000000" pitchFamily="17" charset="-128"/>
            </a:endParaRPr>
          </a:p>
        </p:txBody>
      </p:sp>
      <p:sp>
        <p:nvSpPr>
          <p:cNvPr id="7" name="フッター プレースホルダー 6">
            <a:extLst>
              <a:ext uri="{FF2B5EF4-FFF2-40B4-BE49-F238E27FC236}">
                <a16:creationId xmlns:a16="http://schemas.microsoft.com/office/drawing/2014/main" id="{7CCFBF10-29FA-442B-BA09-0FB750E5300D}"/>
              </a:ext>
            </a:extLst>
          </p:cNvPr>
          <p:cNvSpPr>
            <a:spLocks noGrp="1"/>
          </p:cNvSpPr>
          <p:nvPr>
            <p:ph type="ftr" sz="quarter" idx="11"/>
          </p:nvPr>
        </p:nvSpPr>
        <p:spPr>
          <a:xfrm>
            <a:off x="439108" y="6463118"/>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3188097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308008" y="664142"/>
            <a:ext cx="11454063" cy="1458273"/>
          </a:xfrm>
        </p:spPr>
        <p:txBody>
          <a:bodyPr>
            <a:normAutofit fontScale="90000"/>
          </a:bodyPr>
          <a:lstStyle/>
          <a:p>
            <a:r>
              <a:rPr kumimoji="1" lang="ja-JP" altLang="en-US" dirty="0">
                <a:solidFill>
                  <a:srgbClr val="33CC33"/>
                </a:solidFill>
              </a:rPr>
              <a:t>　　　　相談窓口を社労士事務所へ委託するのは・・・</a:t>
            </a:r>
            <a:br>
              <a:rPr kumimoji="1" lang="ja-JP" altLang="en-US" dirty="0">
                <a:solidFill>
                  <a:srgbClr val="33CC33"/>
                </a:solidFill>
              </a:rPr>
            </a:br>
            <a:br>
              <a:rPr kumimoji="1" lang="ja-JP" altLang="en-US" sz="2400" dirty="0">
                <a:solidFill>
                  <a:schemeClr val="tx1"/>
                </a:solidFill>
              </a:rPr>
            </a:br>
            <a:r>
              <a:rPr kumimoji="1" lang="ja-JP" altLang="en-US" sz="2400" dirty="0">
                <a:solidFill>
                  <a:schemeClr val="tx1"/>
                </a:solidFill>
              </a:rPr>
              <a:t>　　　　　　　　　　　　　</a:t>
            </a:r>
            <a:r>
              <a:rPr kumimoji="1" lang="ja-JP" altLang="en-US" sz="4900" u="sng" dirty="0">
                <a:solidFill>
                  <a:srgbClr val="FF0000"/>
                </a:solidFill>
              </a:rPr>
              <a:t>会社様のメリット</a:t>
            </a:r>
            <a:br>
              <a:rPr kumimoji="1" lang="ja-JP" altLang="en-US" sz="2400" dirty="0">
                <a:solidFill>
                  <a:schemeClr val="tx1"/>
                </a:solidFill>
              </a:rPr>
            </a:br>
            <a:br>
              <a:rPr kumimoji="1" lang="ja-JP" altLang="en-US" sz="2400" dirty="0">
                <a:solidFill>
                  <a:schemeClr val="tx1"/>
                </a:solidFill>
              </a:rPr>
            </a:br>
            <a:r>
              <a:rPr kumimoji="1" lang="ja-JP" altLang="en-US" sz="3100" dirty="0">
                <a:solidFill>
                  <a:srgbClr val="FF0000"/>
                </a:solidFill>
              </a:rPr>
              <a:t>①社内相談窓口の負担が軽くなる</a:t>
            </a:r>
            <a:br>
              <a:rPr kumimoji="1" lang="ja-JP" altLang="en-US" sz="3100" dirty="0">
                <a:solidFill>
                  <a:schemeClr val="tx1"/>
                </a:solidFill>
              </a:rPr>
            </a:br>
            <a:r>
              <a:rPr kumimoji="1" lang="ja-JP" altLang="en-US" sz="3100" dirty="0">
                <a:solidFill>
                  <a:schemeClr val="tx1"/>
                </a:solidFill>
              </a:rPr>
              <a:t>②労働法令の専門家に委託するので安心できる</a:t>
            </a:r>
            <a:br>
              <a:rPr kumimoji="1" lang="ja-JP" altLang="en-US" sz="3100" dirty="0">
                <a:solidFill>
                  <a:schemeClr val="tx1"/>
                </a:solidFill>
              </a:rPr>
            </a:br>
            <a:r>
              <a:rPr kumimoji="1" lang="ja-JP" altLang="en-US" sz="3100" dirty="0">
                <a:solidFill>
                  <a:schemeClr val="tx1"/>
                </a:solidFill>
              </a:rPr>
              <a:t>③こころの問題</a:t>
            </a:r>
            <a:r>
              <a:rPr lang="en-US" altLang="ja-JP" sz="3100" dirty="0">
                <a:solidFill>
                  <a:schemeClr val="tx1"/>
                </a:solidFill>
              </a:rPr>
              <a:t>(</a:t>
            </a:r>
            <a:r>
              <a:rPr lang="ja-JP" altLang="en-US" sz="3100" dirty="0">
                <a:solidFill>
                  <a:schemeClr val="tx1"/>
                </a:solidFill>
              </a:rPr>
              <a:t>メンタルヘルス対応</a:t>
            </a:r>
            <a:r>
              <a:rPr lang="en-US" altLang="ja-JP" sz="3100" dirty="0">
                <a:solidFill>
                  <a:schemeClr val="tx1"/>
                </a:solidFill>
              </a:rPr>
              <a:t>)</a:t>
            </a:r>
            <a:r>
              <a:rPr lang="ja-JP" altLang="en-US" sz="3100" dirty="0">
                <a:solidFill>
                  <a:schemeClr val="tx1"/>
                </a:solidFill>
              </a:rPr>
              <a:t>産業カウンセラーが関わる</a:t>
            </a:r>
            <a:br>
              <a:rPr lang="en-US" altLang="ja-JP" sz="3100" dirty="0">
                <a:solidFill>
                  <a:schemeClr val="tx1"/>
                </a:solidFill>
              </a:rPr>
            </a:br>
            <a:r>
              <a:rPr lang="ja-JP" altLang="en-US" sz="3100" dirty="0">
                <a:solidFill>
                  <a:schemeClr val="tx1"/>
                </a:solidFill>
              </a:rPr>
              <a:t>④将来への不安、働く環境などキャリアを見据えた相談として</a:t>
            </a:r>
            <a:br>
              <a:rPr lang="ja-JP" altLang="en-US" sz="3100" dirty="0">
                <a:solidFill>
                  <a:schemeClr val="tx1"/>
                </a:solidFill>
              </a:rPr>
            </a:br>
            <a:r>
              <a:rPr lang="ja-JP" altLang="en-US" sz="3100" dirty="0">
                <a:solidFill>
                  <a:schemeClr val="tx1"/>
                </a:solidFill>
              </a:rPr>
              <a:t>　キャリアコンサルタントが対応する</a:t>
            </a:r>
            <a:br>
              <a:rPr lang="ja-JP" altLang="en-US" sz="3100" dirty="0">
                <a:solidFill>
                  <a:schemeClr val="tx1"/>
                </a:solidFill>
              </a:rPr>
            </a:br>
            <a:r>
              <a:rPr lang="ja-JP" altLang="en-US" sz="3100" dirty="0">
                <a:solidFill>
                  <a:schemeClr val="tx1"/>
                </a:solidFill>
              </a:rPr>
              <a:t>⑤必要な報告により、現状把握にスピード感をもって対応できる</a:t>
            </a:r>
            <a:br>
              <a:rPr lang="ja-JP" altLang="en-US" sz="3100" dirty="0">
                <a:solidFill>
                  <a:schemeClr val="tx1"/>
                </a:solidFill>
              </a:rPr>
            </a:br>
            <a:r>
              <a:rPr lang="ja-JP" altLang="en-US" sz="3100" dirty="0">
                <a:solidFill>
                  <a:srgbClr val="FF0000"/>
                </a:solidFill>
              </a:rPr>
              <a:t>⑥社員の不安が解消できれば、生産性向上につながる</a:t>
            </a:r>
            <a:endParaRPr kumimoji="1" lang="ja-JP" altLang="en-US" sz="3100" dirty="0">
              <a:solidFill>
                <a:srgbClr val="FF0000"/>
              </a:solidFill>
            </a:endParaRPr>
          </a:p>
        </p:txBody>
      </p:sp>
      <p:sp>
        <p:nvSpPr>
          <p:cNvPr id="5" name="スライド番号プレースホルダー 4">
            <a:extLst>
              <a:ext uri="{FF2B5EF4-FFF2-40B4-BE49-F238E27FC236}">
                <a16:creationId xmlns:a16="http://schemas.microsoft.com/office/drawing/2014/main" id="{A4D86EFD-69FD-4A25-A1BC-EEC76E6F565E}"/>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11</a:t>
            </a:fld>
            <a:endParaRPr lang="en-US" dirty="0">
              <a:latin typeface="UD デジタル 教科書体 N-B" panose="02020700000000000000" pitchFamily="17" charset="-128"/>
              <a:ea typeface="UD デジタル 教科書体 N-B" panose="02020700000000000000" pitchFamily="17" charset="-128"/>
            </a:endParaRPr>
          </a:p>
        </p:txBody>
      </p:sp>
      <p:sp>
        <p:nvSpPr>
          <p:cNvPr id="6" name="フッター プレースホルダー 6">
            <a:extLst>
              <a:ext uri="{FF2B5EF4-FFF2-40B4-BE49-F238E27FC236}">
                <a16:creationId xmlns:a16="http://schemas.microsoft.com/office/drawing/2014/main" id="{79295781-883E-44E3-B054-755EEBED66FB}"/>
              </a:ext>
            </a:extLst>
          </p:cNvPr>
          <p:cNvSpPr>
            <a:spLocks noGrp="1"/>
          </p:cNvSpPr>
          <p:nvPr>
            <p:ph type="ftr" sz="quarter" idx="11"/>
          </p:nvPr>
        </p:nvSpPr>
        <p:spPr>
          <a:xfrm>
            <a:off x="439108" y="6463118"/>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3651220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412282" y="451585"/>
            <a:ext cx="11367436" cy="6376658"/>
          </a:xfrm>
        </p:spPr>
        <p:txBody>
          <a:bodyPr>
            <a:normAutofit fontScale="90000"/>
          </a:bodyPr>
          <a:lstStyle/>
          <a:p>
            <a:pPr algn="ctr"/>
            <a:r>
              <a:rPr lang="ja-JP" altLang="en-US" sz="4900" u="sng" dirty="0">
                <a:solidFill>
                  <a:srgbClr val="FF0000"/>
                </a:solidFill>
              </a:rPr>
              <a:t>ご</a:t>
            </a:r>
            <a:r>
              <a:rPr kumimoji="1" lang="ja-JP" altLang="en-US" sz="4900" u="sng" dirty="0">
                <a:solidFill>
                  <a:srgbClr val="FF0000"/>
                </a:solidFill>
              </a:rPr>
              <a:t>相談者様のメリット</a:t>
            </a:r>
            <a:br>
              <a:rPr kumimoji="1" lang="ja-JP" altLang="en-US" sz="5300" dirty="0">
                <a:solidFill>
                  <a:schemeClr val="tx1"/>
                </a:solidFill>
              </a:rPr>
            </a:br>
            <a:br>
              <a:rPr kumimoji="1" lang="ja-JP" altLang="en-US" sz="2400" dirty="0">
                <a:solidFill>
                  <a:schemeClr val="tx1"/>
                </a:solidFill>
              </a:rPr>
            </a:br>
            <a:r>
              <a:rPr lang="ja-JP" altLang="en-US" sz="4000" dirty="0">
                <a:solidFill>
                  <a:schemeClr val="tx1"/>
                </a:solidFill>
              </a:rPr>
              <a:t>プライバシーが守られる</a:t>
            </a:r>
            <a:br>
              <a:rPr lang="ja-JP" altLang="en-US" sz="4400" dirty="0">
                <a:solidFill>
                  <a:schemeClr val="tx1"/>
                </a:solidFill>
              </a:rPr>
            </a:br>
            <a:br>
              <a:rPr lang="ja-JP" altLang="en-US" sz="2800" dirty="0">
                <a:solidFill>
                  <a:schemeClr val="tx1"/>
                </a:solidFill>
              </a:rPr>
            </a:br>
            <a:r>
              <a:rPr lang="ja-JP" altLang="en-US" sz="3200" dirty="0">
                <a:solidFill>
                  <a:schemeClr val="tx1"/>
                </a:solidFill>
              </a:rPr>
              <a:t>専門家の対応により、セカンドハラスメントの心配がない</a:t>
            </a:r>
            <a:br>
              <a:rPr lang="ja-JP" altLang="en-US" sz="3200" dirty="0">
                <a:solidFill>
                  <a:schemeClr val="tx1"/>
                </a:solidFill>
              </a:rPr>
            </a:br>
            <a:br>
              <a:rPr lang="ja-JP" altLang="en-US" sz="2800" dirty="0">
                <a:solidFill>
                  <a:schemeClr val="tx1"/>
                </a:solidFill>
              </a:rPr>
            </a:br>
            <a:r>
              <a:rPr lang="ja-JP" altLang="en-US" sz="3100" dirty="0">
                <a:solidFill>
                  <a:schemeClr val="tx1"/>
                </a:solidFill>
              </a:rPr>
              <a:t>労働法令の専門家として、法令や規則に準じたアドバイスもする</a:t>
            </a:r>
            <a:br>
              <a:rPr lang="ja-JP" altLang="en-US" sz="2800" dirty="0">
                <a:solidFill>
                  <a:schemeClr val="tx1"/>
                </a:solidFill>
              </a:rPr>
            </a:br>
            <a:br>
              <a:rPr lang="ja-JP" altLang="en-US" sz="2800" dirty="0">
                <a:solidFill>
                  <a:schemeClr val="tx1"/>
                </a:solidFill>
              </a:rPr>
            </a:br>
            <a:r>
              <a:rPr lang="ja-JP" altLang="en-US" sz="2800" dirty="0">
                <a:solidFill>
                  <a:schemeClr val="tx1"/>
                </a:solidFill>
              </a:rPr>
              <a:t>　</a:t>
            </a:r>
            <a:r>
              <a:rPr lang="ja-JP" altLang="en-US" sz="3000" dirty="0">
                <a:solidFill>
                  <a:schemeClr val="tx1"/>
                </a:solidFill>
              </a:rPr>
              <a:t>産業カウンセラー・キャリアコンサルタント</a:t>
            </a:r>
            <a:r>
              <a:rPr lang="en-US" altLang="ja-JP" sz="3000" dirty="0">
                <a:solidFill>
                  <a:schemeClr val="tx1"/>
                </a:solidFill>
              </a:rPr>
              <a:t>(</a:t>
            </a:r>
            <a:r>
              <a:rPr lang="ja-JP" altLang="en-US" sz="3000" dirty="0">
                <a:solidFill>
                  <a:schemeClr val="tx1"/>
                </a:solidFill>
              </a:rPr>
              <a:t>中立的な立場の関わり</a:t>
            </a:r>
            <a:r>
              <a:rPr lang="en-US" altLang="ja-JP" sz="3000" dirty="0">
                <a:solidFill>
                  <a:schemeClr val="tx1"/>
                </a:solidFill>
              </a:rPr>
              <a:t>)</a:t>
            </a:r>
            <a:br>
              <a:rPr lang="ja-JP" altLang="en-US" sz="3000" dirty="0">
                <a:solidFill>
                  <a:schemeClr val="tx1"/>
                </a:solidFill>
              </a:rPr>
            </a:br>
            <a:br>
              <a:rPr lang="ja-JP" altLang="en-US" sz="2800" dirty="0">
                <a:solidFill>
                  <a:schemeClr val="tx1"/>
                </a:solidFill>
              </a:rPr>
            </a:br>
            <a:r>
              <a:rPr lang="ja-JP" altLang="en-US" sz="3300" dirty="0">
                <a:solidFill>
                  <a:srgbClr val="FF0000"/>
                </a:solidFill>
              </a:rPr>
              <a:t>社内では相談することに不安がある方でも、安心して相談できる</a:t>
            </a:r>
            <a:br>
              <a:rPr lang="ja-JP" altLang="en-US" sz="2800" dirty="0">
                <a:solidFill>
                  <a:schemeClr val="tx1"/>
                </a:solidFill>
              </a:rPr>
            </a:br>
            <a:endParaRPr kumimoji="1" lang="ja-JP" altLang="en-US" sz="2800" dirty="0">
              <a:solidFill>
                <a:schemeClr val="tx1"/>
              </a:solidFill>
            </a:endParaRPr>
          </a:p>
        </p:txBody>
      </p:sp>
      <p:sp>
        <p:nvSpPr>
          <p:cNvPr id="7" name="スライド番号プレースホルダー 6">
            <a:extLst>
              <a:ext uri="{FF2B5EF4-FFF2-40B4-BE49-F238E27FC236}">
                <a16:creationId xmlns:a16="http://schemas.microsoft.com/office/drawing/2014/main" id="{2FF3FFBA-4B2B-4B75-950B-F04AB827C0DE}"/>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12</a:t>
            </a:fld>
            <a:endParaRPr lang="en-US" dirty="0">
              <a:latin typeface="UD デジタル 教科書体 N-B" panose="02020700000000000000" pitchFamily="17" charset="-128"/>
              <a:ea typeface="UD デジタル 教科書体 N-B" panose="02020700000000000000" pitchFamily="17" charset="-128"/>
            </a:endParaRPr>
          </a:p>
        </p:txBody>
      </p:sp>
      <p:sp>
        <p:nvSpPr>
          <p:cNvPr id="3" name="矢印: 下 2">
            <a:extLst>
              <a:ext uri="{FF2B5EF4-FFF2-40B4-BE49-F238E27FC236}">
                <a16:creationId xmlns:a16="http://schemas.microsoft.com/office/drawing/2014/main" id="{D838AF97-9BAD-43C6-8D33-8AFD5207308C}"/>
              </a:ext>
            </a:extLst>
          </p:cNvPr>
          <p:cNvSpPr/>
          <p:nvPr/>
        </p:nvSpPr>
        <p:spPr>
          <a:xfrm>
            <a:off x="5462631" y="5310399"/>
            <a:ext cx="1266738" cy="595618"/>
          </a:xfrm>
          <a:prstGeom prst="down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4" name="テキスト ボックス 3">
            <a:extLst>
              <a:ext uri="{FF2B5EF4-FFF2-40B4-BE49-F238E27FC236}">
                <a16:creationId xmlns:a16="http://schemas.microsoft.com/office/drawing/2014/main" id="{93A3FB59-B9CA-401C-9A4B-0E4C2674BEE5}"/>
              </a:ext>
            </a:extLst>
          </p:cNvPr>
          <p:cNvSpPr txBox="1"/>
          <p:nvPr/>
        </p:nvSpPr>
        <p:spPr>
          <a:xfrm>
            <a:off x="895151" y="5906017"/>
            <a:ext cx="11040176" cy="584775"/>
          </a:xfrm>
          <a:prstGeom prst="rect">
            <a:avLst/>
          </a:prstGeom>
          <a:noFill/>
        </p:spPr>
        <p:txBody>
          <a:bodyPr wrap="square" rtlCol="0">
            <a:spAutoFit/>
          </a:bodyPr>
          <a:lstStyle/>
          <a:p>
            <a:r>
              <a:rPr kumimoji="1" lang="ja-JP" altLang="en-US" sz="3200" b="1" dirty="0">
                <a:solidFill>
                  <a:srgbClr val="33CC33"/>
                </a:solidFill>
                <a:latin typeface="UD デジタル 教科書体 N-B" panose="02020700000000000000" pitchFamily="17" charset="-128"/>
                <a:ea typeface="UD デジタル 教科書体 N-B" panose="02020700000000000000" pitchFamily="17" charset="-128"/>
              </a:rPr>
              <a:t>仕事をする上で、安心して相談できる環境を創ります</a:t>
            </a:r>
          </a:p>
        </p:txBody>
      </p:sp>
      <p:sp>
        <p:nvSpPr>
          <p:cNvPr id="8" name="フッター プレースホルダー 6">
            <a:extLst>
              <a:ext uri="{FF2B5EF4-FFF2-40B4-BE49-F238E27FC236}">
                <a16:creationId xmlns:a16="http://schemas.microsoft.com/office/drawing/2014/main" id="{1ACB73DD-6092-4AA0-9B5A-00A5FB8C20C9}"/>
              </a:ext>
            </a:extLst>
          </p:cNvPr>
          <p:cNvSpPr>
            <a:spLocks noGrp="1"/>
          </p:cNvSpPr>
          <p:nvPr>
            <p:ph type="ftr" sz="quarter" idx="11"/>
          </p:nvPr>
        </p:nvSpPr>
        <p:spPr>
          <a:xfrm>
            <a:off x="439108" y="6463118"/>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1841943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5B8604-3DD8-407F-8F0D-EFB26C515841}"/>
              </a:ext>
            </a:extLst>
          </p:cNvPr>
          <p:cNvSpPr>
            <a:spLocks noGrp="1"/>
          </p:cNvSpPr>
          <p:nvPr>
            <p:ph type="title"/>
          </p:nvPr>
        </p:nvSpPr>
        <p:spPr>
          <a:xfrm>
            <a:off x="677334" y="609600"/>
            <a:ext cx="8596668" cy="612808"/>
          </a:xfrm>
        </p:spPr>
        <p:txBody>
          <a:bodyPr>
            <a:noAutofit/>
          </a:bodyPr>
          <a:lstStyle/>
          <a:p>
            <a:pPr algn="ctr"/>
            <a:r>
              <a:rPr kumimoji="1" lang="ja-JP" altLang="en-US" sz="4400" dirty="0">
                <a:solidFill>
                  <a:schemeClr val="tx1"/>
                </a:solidFill>
              </a:rPr>
              <a:t>相談料金について</a:t>
            </a:r>
          </a:p>
        </p:txBody>
      </p:sp>
      <p:sp>
        <p:nvSpPr>
          <p:cNvPr id="3" name="コンテンツ プレースホルダー 2">
            <a:extLst>
              <a:ext uri="{FF2B5EF4-FFF2-40B4-BE49-F238E27FC236}">
                <a16:creationId xmlns:a16="http://schemas.microsoft.com/office/drawing/2014/main" id="{13D5B408-EA67-4BF1-996C-925862DD82C8}"/>
              </a:ext>
            </a:extLst>
          </p:cNvPr>
          <p:cNvSpPr>
            <a:spLocks noGrp="1"/>
          </p:cNvSpPr>
          <p:nvPr>
            <p:ph idx="1"/>
          </p:nvPr>
        </p:nvSpPr>
        <p:spPr>
          <a:xfrm>
            <a:off x="754335" y="1842956"/>
            <a:ext cx="10982553" cy="3880773"/>
          </a:xfrm>
        </p:spPr>
        <p:txBody>
          <a:bodyPr>
            <a:normAutofit fontScale="92500" lnSpcReduction="10000"/>
          </a:bodyPr>
          <a:lstStyle/>
          <a:p>
            <a:pPr marL="0" indent="0">
              <a:buNone/>
            </a:pPr>
            <a:r>
              <a:rPr kumimoji="1" lang="en-US" altLang="ja-JP" sz="3200" dirty="0"/>
              <a:t>(</a:t>
            </a:r>
            <a:r>
              <a:rPr kumimoji="1" lang="ja-JP" altLang="en-US" sz="3200" dirty="0"/>
              <a:t>ご提案例</a:t>
            </a:r>
            <a:r>
              <a:rPr kumimoji="1" lang="en-US" altLang="ja-JP" sz="3200" dirty="0"/>
              <a:t>)</a:t>
            </a:r>
            <a:r>
              <a:rPr kumimoji="1" lang="ja-JP" altLang="en-US" sz="3200" dirty="0"/>
              <a:t>　</a:t>
            </a:r>
            <a:r>
              <a:rPr kumimoji="1" lang="en-US" altLang="ja-JP" sz="3200" dirty="0"/>
              <a:t>※</a:t>
            </a:r>
            <a:r>
              <a:rPr kumimoji="1" lang="ja-JP" altLang="en-US" sz="3200" dirty="0"/>
              <a:t>すべて税込</a:t>
            </a:r>
          </a:p>
          <a:p>
            <a:pPr marL="0" indent="0">
              <a:buNone/>
            </a:pPr>
            <a:r>
              <a:rPr kumimoji="1" lang="en-US" altLang="ja-JP" sz="3500" dirty="0"/>
              <a:t>20</a:t>
            </a:r>
            <a:r>
              <a:rPr kumimoji="1" lang="ja-JP" altLang="en-US" sz="3500" dirty="0"/>
              <a:t>人以内の事業所さまを基本ベースとして</a:t>
            </a:r>
          </a:p>
          <a:p>
            <a:pPr marL="0" indent="0">
              <a:buNone/>
            </a:pPr>
            <a:r>
              <a:rPr lang="ja-JP" altLang="en-US" sz="3500" dirty="0"/>
              <a:t>毎月の基本料金　</a:t>
            </a:r>
            <a:r>
              <a:rPr lang="en-US" altLang="ja-JP" sz="3500" dirty="0"/>
              <a:t>25,000</a:t>
            </a:r>
            <a:r>
              <a:rPr lang="ja-JP" altLang="en-US" sz="3500" dirty="0"/>
              <a:t>円を標準</a:t>
            </a:r>
            <a:r>
              <a:rPr lang="ja-JP" altLang="en-US" sz="3500" dirty="0">
                <a:solidFill>
                  <a:srgbClr val="FF0000"/>
                </a:solidFill>
              </a:rPr>
              <a:t>（要相談可）</a:t>
            </a:r>
          </a:p>
          <a:p>
            <a:pPr marL="0" indent="0">
              <a:buNone/>
            </a:pPr>
            <a:r>
              <a:rPr lang="ja-JP" altLang="en-US" sz="3500" dirty="0"/>
              <a:t>タイムチャージとして、</a:t>
            </a:r>
            <a:r>
              <a:rPr lang="en-US" altLang="ja-JP" sz="3500" dirty="0"/>
              <a:t>40</a:t>
            </a:r>
            <a:r>
              <a:rPr lang="ja-JP" altLang="en-US" sz="3500" dirty="0"/>
              <a:t>分以内で</a:t>
            </a:r>
            <a:r>
              <a:rPr lang="en-US" altLang="ja-JP" sz="3500" dirty="0"/>
              <a:t>7,000</a:t>
            </a:r>
            <a:r>
              <a:rPr lang="ja-JP" altLang="en-US" sz="3500" dirty="0"/>
              <a:t>円</a:t>
            </a:r>
          </a:p>
          <a:p>
            <a:pPr marL="0" indent="0">
              <a:buNone/>
            </a:pPr>
            <a:r>
              <a:rPr lang="ja-JP" altLang="en-US" sz="3500" dirty="0"/>
              <a:t>超過時間は、</a:t>
            </a:r>
            <a:r>
              <a:rPr lang="en-US" altLang="ja-JP" sz="3500" dirty="0"/>
              <a:t>10</a:t>
            </a:r>
            <a:r>
              <a:rPr lang="ja-JP" altLang="en-US" sz="3500" dirty="0"/>
              <a:t>分単位で</a:t>
            </a:r>
            <a:r>
              <a:rPr lang="en-US" altLang="ja-JP" sz="3500" dirty="0"/>
              <a:t>1,000</a:t>
            </a:r>
            <a:r>
              <a:rPr lang="ja-JP" altLang="en-US" sz="3500" dirty="0"/>
              <a:t>円追加</a:t>
            </a:r>
          </a:p>
          <a:p>
            <a:pPr marL="0" indent="0">
              <a:buNone/>
            </a:pPr>
            <a:r>
              <a:rPr lang="ja-JP" altLang="en-US" sz="3500" dirty="0"/>
              <a:t>月単位の件数、応じた時間数により、別途換算</a:t>
            </a:r>
          </a:p>
          <a:p>
            <a:pPr marL="0" indent="0">
              <a:buNone/>
            </a:pPr>
            <a:r>
              <a:rPr lang="ja-JP" altLang="en-US" sz="3000" dirty="0"/>
              <a:t>相談後の</a:t>
            </a:r>
            <a:r>
              <a:rPr lang="en-US" altLang="ja-JP" sz="3000" dirty="0"/>
              <a:t>2</a:t>
            </a:r>
            <a:r>
              <a:rPr lang="ja-JP" altLang="en-US" sz="3000" dirty="0"/>
              <a:t>営業日以内に、相談件数・相談時間等をメールにて連絡</a:t>
            </a:r>
          </a:p>
          <a:p>
            <a:pPr marL="0" indent="0">
              <a:buNone/>
            </a:pPr>
            <a:endParaRPr kumimoji="1" lang="ja-JP" altLang="en-US" dirty="0"/>
          </a:p>
        </p:txBody>
      </p:sp>
      <p:sp>
        <p:nvSpPr>
          <p:cNvPr id="6" name="スライド番号プレースホルダー 5">
            <a:extLst>
              <a:ext uri="{FF2B5EF4-FFF2-40B4-BE49-F238E27FC236}">
                <a16:creationId xmlns:a16="http://schemas.microsoft.com/office/drawing/2014/main" id="{856AD7C5-3DEB-4BD8-8BE0-1098BD1FC905}"/>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13</a:t>
            </a:fld>
            <a:endParaRPr lang="en-US" dirty="0">
              <a:latin typeface="UD デジタル 教科書体 N-B" panose="02020700000000000000" pitchFamily="17" charset="-128"/>
              <a:ea typeface="UD デジタル 教科書体 N-B" panose="02020700000000000000" pitchFamily="17" charset="-128"/>
            </a:endParaRPr>
          </a:p>
        </p:txBody>
      </p:sp>
      <p:sp>
        <p:nvSpPr>
          <p:cNvPr id="7" name="フッター プレースホルダー 6">
            <a:extLst>
              <a:ext uri="{FF2B5EF4-FFF2-40B4-BE49-F238E27FC236}">
                <a16:creationId xmlns:a16="http://schemas.microsoft.com/office/drawing/2014/main" id="{810EEC20-40F3-42AF-8672-7C2BBB73D203}"/>
              </a:ext>
            </a:extLst>
          </p:cNvPr>
          <p:cNvSpPr>
            <a:spLocks noGrp="1"/>
          </p:cNvSpPr>
          <p:nvPr>
            <p:ph type="ftr" sz="quarter" idx="11"/>
          </p:nvPr>
        </p:nvSpPr>
        <p:spPr>
          <a:xfrm>
            <a:off x="439108" y="6463118"/>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2398012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7453EF-DC7A-406C-A2C6-641CBF42EA10}"/>
              </a:ext>
            </a:extLst>
          </p:cNvPr>
          <p:cNvSpPr>
            <a:spLocks noGrp="1"/>
          </p:cNvSpPr>
          <p:nvPr>
            <p:ph type="title"/>
          </p:nvPr>
        </p:nvSpPr>
        <p:spPr>
          <a:xfrm>
            <a:off x="631070" y="433432"/>
            <a:ext cx="8596668" cy="1320800"/>
          </a:xfrm>
        </p:spPr>
        <p:txBody>
          <a:bodyPr/>
          <a:lstStyle/>
          <a:p>
            <a:r>
              <a:rPr kumimoji="1" lang="ja-JP" altLang="en-US" dirty="0">
                <a:solidFill>
                  <a:schemeClr val="tx1"/>
                </a:solidFill>
              </a:rPr>
              <a:t>相談内容</a:t>
            </a:r>
            <a:r>
              <a:rPr kumimoji="1" lang="en-US" altLang="ja-JP" dirty="0">
                <a:solidFill>
                  <a:schemeClr val="tx1"/>
                </a:solidFill>
              </a:rPr>
              <a:t>(</a:t>
            </a:r>
            <a:r>
              <a:rPr kumimoji="1" lang="ja-JP" altLang="en-US" dirty="0">
                <a:solidFill>
                  <a:schemeClr val="tx1"/>
                </a:solidFill>
              </a:rPr>
              <a:t>例</a:t>
            </a:r>
            <a:r>
              <a:rPr kumimoji="1" lang="en-US" altLang="ja-JP" dirty="0">
                <a:solidFill>
                  <a:schemeClr val="tx1"/>
                </a:solidFill>
              </a:rPr>
              <a:t>)</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41AA0FC6-EBB1-4333-A41B-E4F89004981F}"/>
              </a:ext>
            </a:extLst>
          </p:cNvPr>
          <p:cNvSpPr>
            <a:spLocks noGrp="1"/>
          </p:cNvSpPr>
          <p:nvPr>
            <p:ph idx="1"/>
          </p:nvPr>
        </p:nvSpPr>
        <p:spPr>
          <a:xfrm>
            <a:off x="472129" y="1084434"/>
            <a:ext cx="11247741" cy="4689132"/>
          </a:xfrm>
        </p:spPr>
        <p:txBody>
          <a:bodyPr>
            <a:normAutofit fontScale="92500" lnSpcReduction="10000"/>
          </a:bodyPr>
          <a:lstStyle/>
          <a:p>
            <a:r>
              <a:rPr kumimoji="1" lang="ja-JP" altLang="en-US" dirty="0"/>
              <a:t>上司に有給を申請したら、この会社はそんなのはない、忙しいのに仕事やる気があるのかと言われた。</a:t>
            </a:r>
          </a:p>
          <a:p>
            <a:r>
              <a:rPr kumimoji="1" lang="ja-JP" altLang="en-US" dirty="0"/>
              <a:t>ほとんど定時</a:t>
            </a:r>
            <a:r>
              <a:rPr kumimoji="1" lang="en-US" altLang="ja-JP" dirty="0"/>
              <a:t>17</a:t>
            </a:r>
            <a:r>
              <a:rPr lang="ja-JP" altLang="en-US" dirty="0"/>
              <a:t>時</a:t>
            </a:r>
            <a:r>
              <a:rPr lang="en-US" altLang="ja-JP" dirty="0"/>
              <a:t>30</a:t>
            </a:r>
            <a:r>
              <a:rPr lang="ja-JP" altLang="en-US" dirty="0"/>
              <a:t>分に退社したことがなく、</a:t>
            </a:r>
            <a:r>
              <a:rPr lang="en-US" altLang="ja-JP" dirty="0"/>
              <a:t>18</a:t>
            </a:r>
            <a:r>
              <a:rPr lang="ja-JP" altLang="en-US" dirty="0"/>
              <a:t>時を過ぎる事は暗黙。残業代の支払いもない。</a:t>
            </a:r>
          </a:p>
          <a:p>
            <a:r>
              <a:rPr lang="ja-JP" altLang="en-US" dirty="0"/>
              <a:t>仕事が遅い、使えない奴だ等といつも言われて、やる気がなくなってきた。周りの社員も見てみないふりをする。このまま退職するほうが良いのだろうか。そんな空気も感じる。</a:t>
            </a:r>
          </a:p>
          <a:p>
            <a:r>
              <a:rPr lang="ja-JP" altLang="en-US" dirty="0"/>
              <a:t>勤務時間を意識過ぎて、時間通りの勤務しか行わない。裁量、責任感のない行動がコミュニケーションを欠く。</a:t>
            </a:r>
          </a:p>
          <a:p>
            <a:r>
              <a:rPr lang="ja-JP" altLang="en-US" dirty="0"/>
              <a:t>休憩時間の周囲の声</a:t>
            </a:r>
            <a:r>
              <a:rPr lang="en-US" altLang="ja-JP" dirty="0"/>
              <a:t>(</a:t>
            </a:r>
            <a:r>
              <a:rPr lang="ja-JP" altLang="en-US" dirty="0"/>
              <a:t>陰口など</a:t>
            </a:r>
            <a:r>
              <a:rPr lang="en-US" altLang="ja-JP" dirty="0"/>
              <a:t>)</a:t>
            </a:r>
            <a:r>
              <a:rPr lang="ja-JP" altLang="en-US" dirty="0"/>
              <a:t>が気になる。自由に取らせてほしい。</a:t>
            </a:r>
          </a:p>
          <a:p>
            <a:r>
              <a:rPr lang="ja-JP" altLang="en-US" dirty="0"/>
              <a:t>会社から毎日</a:t>
            </a:r>
            <a:r>
              <a:rPr lang="en-US" altLang="ja-JP" dirty="0"/>
              <a:t>(</a:t>
            </a:r>
            <a:r>
              <a:rPr lang="ja-JP" altLang="en-US" dirty="0"/>
              <a:t>休日も含め</a:t>
            </a:r>
            <a:r>
              <a:rPr lang="en-US" altLang="ja-JP" dirty="0"/>
              <a:t>)</a:t>
            </a:r>
            <a:r>
              <a:rPr lang="ja-JP" altLang="en-US" dirty="0"/>
              <a:t>朝の検温報告を求められる。</a:t>
            </a:r>
          </a:p>
          <a:p>
            <a:r>
              <a:rPr lang="ja-JP" altLang="en-US" dirty="0"/>
              <a:t>社有車で事故を起こしたら、弁償代として</a:t>
            </a:r>
            <a:r>
              <a:rPr lang="en-US" altLang="ja-JP" dirty="0"/>
              <a:t>50</a:t>
            </a:r>
            <a:r>
              <a:rPr lang="ja-JP" altLang="en-US" dirty="0"/>
              <a:t>万円の修理代の全額支払いを求められた。</a:t>
            </a:r>
          </a:p>
          <a:p>
            <a:r>
              <a:rPr lang="ja-JP" altLang="en-US" dirty="0"/>
              <a:t>妊娠したことを上司に報告したら、最近は</a:t>
            </a:r>
            <a:r>
              <a:rPr lang="en-US" altLang="ja-JP" dirty="0"/>
              <a:t>1</a:t>
            </a:r>
            <a:r>
              <a:rPr lang="ja-JP" altLang="en-US" dirty="0"/>
              <a:t>年の休職をとるのが普通だけど、あなたの仕事はどうするのかも考えておいてねと言われた。おめでとうも言われなくて、育児休職の理解をしてもらいたい。</a:t>
            </a:r>
          </a:p>
          <a:p>
            <a:r>
              <a:rPr lang="ja-JP" altLang="en-US" dirty="0"/>
              <a:t>労基署に相談に行き、権利を主張される。お互いに歩み寄りの精神がなく、権利の主張ばかり。</a:t>
            </a:r>
          </a:p>
          <a:p>
            <a:r>
              <a:rPr lang="ja-JP" altLang="en-US" dirty="0"/>
              <a:t>その他、問題となる社員への対応</a:t>
            </a:r>
          </a:p>
          <a:p>
            <a:pPr marL="0" indent="0">
              <a:buNone/>
            </a:pPr>
            <a:r>
              <a:rPr lang="ja-JP" altLang="en-US" dirty="0"/>
              <a:t>など、相談内容は様々です。迅速に解決できれば良いのですが、相談者が何を求められているのか、どのような対応をしてもらいたいのかが焦点になると思います。</a:t>
            </a:r>
          </a:p>
          <a:p>
            <a:endParaRPr lang="ja-JP" altLang="en-US" dirty="0"/>
          </a:p>
          <a:p>
            <a:endParaRPr lang="ja-JP" altLang="en-US" dirty="0"/>
          </a:p>
          <a:p>
            <a:endParaRPr kumimoji="1" lang="ja-JP" altLang="en-US" dirty="0"/>
          </a:p>
        </p:txBody>
      </p:sp>
      <p:sp>
        <p:nvSpPr>
          <p:cNvPr id="5" name="スライド番号プレースホルダー 4">
            <a:extLst>
              <a:ext uri="{FF2B5EF4-FFF2-40B4-BE49-F238E27FC236}">
                <a16:creationId xmlns:a16="http://schemas.microsoft.com/office/drawing/2014/main" id="{1D2E2527-4B20-4387-881C-28BDD22BC273}"/>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6" name="フッター プレースホルダー 6">
            <a:extLst>
              <a:ext uri="{FF2B5EF4-FFF2-40B4-BE49-F238E27FC236}">
                <a16:creationId xmlns:a16="http://schemas.microsoft.com/office/drawing/2014/main" id="{247565CD-A391-4D80-BC83-73CBB51E054A}"/>
              </a:ext>
            </a:extLst>
          </p:cNvPr>
          <p:cNvSpPr>
            <a:spLocks noGrp="1"/>
          </p:cNvSpPr>
          <p:nvPr>
            <p:ph type="ftr" sz="quarter" idx="11"/>
          </p:nvPr>
        </p:nvSpPr>
        <p:spPr>
          <a:xfrm>
            <a:off x="631070" y="6229252"/>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2927472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D12E38-4006-4D99-BBEA-4A0CAA7687E4}"/>
              </a:ext>
            </a:extLst>
          </p:cNvPr>
          <p:cNvSpPr>
            <a:spLocks noGrp="1"/>
          </p:cNvSpPr>
          <p:nvPr>
            <p:ph type="title"/>
          </p:nvPr>
        </p:nvSpPr>
        <p:spPr>
          <a:xfrm>
            <a:off x="631070" y="275219"/>
            <a:ext cx="8596668" cy="1320800"/>
          </a:xfrm>
        </p:spPr>
        <p:txBody>
          <a:bodyPr/>
          <a:lstStyle/>
          <a:p>
            <a:r>
              <a:rPr kumimoji="1" lang="ja-JP" altLang="en-US" dirty="0">
                <a:solidFill>
                  <a:srgbClr val="00B050"/>
                </a:solidFill>
              </a:rPr>
              <a:t>相談の流れ</a:t>
            </a:r>
            <a:r>
              <a:rPr kumimoji="1" lang="en-US" altLang="ja-JP" dirty="0">
                <a:solidFill>
                  <a:srgbClr val="00B050"/>
                </a:solidFill>
              </a:rPr>
              <a:t>(</a:t>
            </a:r>
            <a:r>
              <a:rPr kumimoji="1" lang="ja-JP" altLang="en-US" dirty="0">
                <a:solidFill>
                  <a:srgbClr val="00B050"/>
                </a:solidFill>
              </a:rPr>
              <a:t>電話相談</a:t>
            </a:r>
            <a:r>
              <a:rPr kumimoji="1" lang="en-US" altLang="ja-JP" dirty="0">
                <a:solidFill>
                  <a:srgbClr val="00B050"/>
                </a:solidFill>
              </a:rPr>
              <a:t>)</a:t>
            </a:r>
            <a:br>
              <a:rPr kumimoji="1" lang="ja-JP" altLang="en-US" dirty="0">
                <a:solidFill>
                  <a:srgbClr val="00B050"/>
                </a:solidFill>
              </a:rPr>
            </a:br>
            <a:endParaRPr kumimoji="1" lang="ja-JP" altLang="en-US" dirty="0">
              <a:solidFill>
                <a:srgbClr val="00B050"/>
              </a:solidFill>
            </a:endParaRPr>
          </a:p>
        </p:txBody>
      </p:sp>
      <p:sp>
        <p:nvSpPr>
          <p:cNvPr id="3" name="コンテンツ プレースホルダー 2">
            <a:extLst>
              <a:ext uri="{FF2B5EF4-FFF2-40B4-BE49-F238E27FC236}">
                <a16:creationId xmlns:a16="http://schemas.microsoft.com/office/drawing/2014/main" id="{AE9E94E0-6094-414F-9060-0409B5EB1BE7}"/>
              </a:ext>
            </a:extLst>
          </p:cNvPr>
          <p:cNvSpPr>
            <a:spLocks noGrp="1"/>
          </p:cNvSpPr>
          <p:nvPr>
            <p:ph idx="1"/>
          </p:nvPr>
        </p:nvSpPr>
        <p:spPr>
          <a:xfrm>
            <a:off x="631070" y="1258349"/>
            <a:ext cx="10710846" cy="4714612"/>
          </a:xfrm>
        </p:spPr>
        <p:txBody>
          <a:bodyPr>
            <a:normAutofit lnSpcReduction="10000"/>
          </a:bodyPr>
          <a:lstStyle/>
          <a:p>
            <a:r>
              <a:rPr kumimoji="1" lang="ja-JP" altLang="en-US" sz="2000" dirty="0"/>
              <a:t>相談を希望を社員の方より、直接、メール</a:t>
            </a:r>
            <a:r>
              <a:rPr kumimoji="1" lang="en-US" altLang="ja-JP" sz="2000" dirty="0"/>
              <a:t>『</a:t>
            </a:r>
            <a:r>
              <a:rPr kumimoji="1" lang="ja-JP" altLang="en-US" sz="2000" dirty="0"/>
              <a:t>弊社　ホームページのメールで問合せ</a:t>
            </a:r>
            <a:r>
              <a:rPr kumimoji="1" lang="en-US" altLang="ja-JP" sz="2000" dirty="0"/>
              <a:t>』</a:t>
            </a:r>
            <a:r>
              <a:rPr kumimoji="1" lang="en-US" altLang="ja-JP" sz="2000" dirty="0">
                <a:hlinkClick r:id="rId2"/>
              </a:rPr>
              <a:t>sr19.hosokaway@leto.eonet.ne.jp</a:t>
            </a:r>
            <a:r>
              <a:rPr kumimoji="1" lang="ja-JP" altLang="en-US" sz="2000" dirty="0"/>
              <a:t>　にて希望日時、簡単な内容を記載し、双方での日程調整を行う。</a:t>
            </a:r>
          </a:p>
          <a:p>
            <a:r>
              <a:rPr lang="ja-JP" altLang="en-US" sz="2000" dirty="0"/>
              <a:t>実施報告について、原則、緊急その他以外は行わないこととする。ただし、本人の同意を得た場合や緊急性のあるものについては、本部にメールまたは電話で行うこととする。</a:t>
            </a:r>
          </a:p>
          <a:p>
            <a:r>
              <a:rPr kumimoji="1" lang="ja-JP" altLang="en-US" sz="2000" dirty="0"/>
              <a:t>日々の相談の報告については、終了から</a:t>
            </a:r>
            <a:r>
              <a:rPr kumimoji="1" lang="en-US" altLang="ja-JP" sz="2000" dirty="0"/>
              <a:t>2</a:t>
            </a:r>
            <a:r>
              <a:rPr kumimoji="1" lang="ja-JP" altLang="en-US" sz="2000" dirty="0"/>
              <a:t>営業日までに、相談件数・</a:t>
            </a:r>
            <a:r>
              <a:rPr lang="ja-JP" altLang="en-US" sz="2000" dirty="0"/>
              <a:t>所要時間・</a:t>
            </a:r>
            <a:r>
              <a:rPr lang="en-US" altLang="ja-JP" sz="2000" dirty="0"/>
              <a:t>(</a:t>
            </a:r>
            <a:r>
              <a:rPr lang="ja-JP" altLang="en-US" sz="2000" dirty="0"/>
              <a:t>所属の園その他匿名の場合は除く⇒緊急等の例外あり</a:t>
            </a:r>
            <a:r>
              <a:rPr lang="en-US" altLang="ja-JP" sz="2000" dirty="0"/>
              <a:t>)</a:t>
            </a:r>
            <a:r>
              <a:rPr lang="ja-JP" altLang="en-US" sz="2000" dirty="0"/>
              <a:t>を本部へ連絡することとする。</a:t>
            </a:r>
          </a:p>
          <a:p>
            <a:r>
              <a:rPr lang="ja-JP" altLang="en-US" sz="2000" dirty="0"/>
              <a:t>月次報告として、相談件数、所要時間、報告すべき案件は内容としてまとめて提出をする。</a:t>
            </a:r>
          </a:p>
          <a:p>
            <a:r>
              <a:rPr lang="ja-JP" altLang="en-US" sz="2000" dirty="0"/>
              <a:t>一度の相談で解決出来れば良いが、お互いの信頼性の構築が重要となるため、同一の方が</a:t>
            </a:r>
            <a:r>
              <a:rPr lang="en-US" altLang="ja-JP" sz="2000" dirty="0"/>
              <a:t>3</a:t>
            </a:r>
            <a:r>
              <a:rPr lang="ja-JP" altLang="en-US" sz="2000" dirty="0"/>
              <a:t>回を超える申し込みがあれば、事業所に必要性、状況確認をふくめ、本部に確認したうえで実施する。</a:t>
            </a:r>
            <a:endParaRPr lang="en-US" altLang="ja-JP" sz="2000" dirty="0"/>
          </a:p>
          <a:p>
            <a:r>
              <a:rPr lang="ja-JP" altLang="en-US" sz="2000" dirty="0"/>
              <a:t>対面での相談を希望する場合は、事業所への了解の元、行うこととする。</a:t>
            </a:r>
          </a:p>
          <a:p>
            <a:r>
              <a:rPr lang="ja-JP" altLang="en-US" sz="2000" dirty="0"/>
              <a:t>その他、都度発生する取り決めについては、双方確認しながら、より良い方向に導けるように提案し、協議したうえで行うこととする。</a:t>
            </a:r>
          </a:p>
          <a:p>
            <a:endParaRPr lang="ja-JP" altLang="en-US" dirty="0"/>
          </a:p>
          <a:p>
            <a:pPr marL="0" indent="0">
              <a:buNone/>
            </a:pPr>
            <a:endParaRPr kumimoji="1" lang="ja-JP" altLang="en-US" dirty="0"/>
          </a:p>
        </p:txBody>
      </p:sp>
      <p:sp>
        <p:nvSpPr>
          <p:cNvPr id="5" name="スライド番号プレースホルダー 4">
            <a:extLst>
              <a:ext uri="{FF2B5EF4-FFF2-40B4-BE49-F238E27FC236}">
                <a16:creationId xmlns:a16="http://schemas.microsoft.com/office/drawing/2014/main" id="{DE185E36-C5F2-4903-9392-A59F5AFA1FE1}"/>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
        <p:nvSpPr>
          <p:cNvPr id="6" name="フッター プレースホルダー 6">
            <a:extLst>
              <a:ext uri="{FF2B5EF4-FFF2-40B4-BE49-F238E27FC236}">
                <a16:creationId xmlns:a16="http://schemas.microsoft.com/office/drawing/2014/main" id="{4984850B-9122-4684-951B-00545970A4D5}"/>
              </a:ext>
            </a:extLst>
          </p:cNvPr>
          <p:cNvSpPr>
            <a:spLocks noGrp="1"/>
          </p:cNvSpPr>
          <p:nvPr>
            <p:ph type="ftr" sz="quarter" idx="11"/>
          </p:nvPr>
        </p:nvSpPr>
        <p:spPr>
          <a:xfrm>
            <a:off x="631070" y="6266443"/>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808750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FB57C25-F063-4704-AA82-CB9D54BEABE5}"/>
              </a:ext>
            </a:extLst>
          </p:cNvPr>
          <p:cNvSpPr>
            <a:spLocks noGrp="1"/>
          </p:cNvSpPr>
          <p:nvPr>
            <p:ph type="title"/>
          </p:nvPr>
        </p:nvSpPr>
        <p:spPr>
          <a:xfrm>
            <a:off x="1797666" y="1931988"/>
            <a:ext cx="8596668" cy="2595460"/>
          </a:xfrm>
        </p:spPr>
        <p:txBody>
          <a:bodyPr anchor="ctr"/>
          <a:lstStyle/>
          <a:p>
            <a:pPr algn="ctr"/>
            <a:r>
              <a:rPr lang="ja-JP" altLang="en-US" dirty="0">
                <a:solidFill>
                  <a:schemeClr val="tx1"/>
                </a:solidFill>
              </a:rPr>
              <a:t>社外相談窓口に関する外部環境</a:t>
            </a:r>
          </a:p>
        </p:txBody>
      </p:sp>
      <p:sp>
        <p:nvSpPr>
          <p:cNvPr id="6" name="フッター プレースホルダー 6">
            <a:extLst>
              <a:ext uri="{FF2B5EF4-FFF2-40B4-BE49-F238E27FC236}">
                <a16:creationId xmlns:a16="http://schemas.microsoft.com/office/drawing/2014/main" id="{0C4ADDE8-6E9A-4FBD-887E-57087F8DDE3F}"/>
              </a:ext>
            </a:extLst>
          </p:cNvPr>
          <p:cNvSpPr>
            <a:spLocks noGrp="1"/>
          </p:cNvSpPr>
          <p:nvPr>
            <p:ph type="ftr" sz="quarter" idx="11"/>
          </p:nvPr>
        </p:nvSpPr>
        <p:spPr>
          <a:xfrm>
            <a:off x="439108" y="6463118"/>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
        <p:nvSpPr>
          <p:cNvPr id="8" name="スライド番号プレースホルダー 4">
            <a:extLst>
              <a:ext uri="{FF2B5EF4-FFF2-40B4-BE49-F238E27FC236}">
                <a16:creationId xmlns:a16="http://schemas.microsoft.com/office/drawing/2014/main" id="{86C68EC9-7DB5-43AA-ABEA-9B0C2BBCAEF3}"/>
              </a:ext>
            </a:extLst>
          </p:cNvPr>
          <p:cNvSpPr txBox="1">
            <a:spLocks/>
          </p:cNvSpPr>
          <p:nvPr/>
        </p:nvSpPr>
        <p:spPr>
          <a:xfrm>
            <a:off x="11148512" y="6254087"/>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2</a:t>
            </a:fld>
            <a:endParaRPr lang="en-US"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246626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B6D8CCE8-7EED-41F2-B50A-B1CE34EB86EB}"/>
              </a:ext>
            </a:extLst>
          </p:cNvPr>
          <p:cNvSpPr txBox="1">
            <a:spLocks/>
          </p:cNvSpPr>
          <p:nvPr/>
        </p:nvSpPr>
        <p:spPr>
          <a:xfrm>
            <a:off x="11148512" y="6254087"/>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3</a:t>
            </a:fld>
            <a:endParaRPr lang="en-US" dirty="0">
              <a:latin typeface="UD デジタル 教科書体 N-B" panose="02020700000000000000" pitchFamily="17" charset="-128"/>
              <a:ea typeface="UD デジタル 教科書体 N-B" panose="02020700000000000000" pitchFamily="17" charset="-128"/>
            </a:endParaRPr>
          </a:p>
        </p:txBody>
      </p:sp>
      <p:pic>
        <p:nvPicPr>
          <p:cNvPr id="12" name="図 11" descr="グラフ&#10;&#10;自動的に生成された説明">
            <a:extLst>
              <a:ext uri="{FF2B5EF4-FFF2-40B4-BE49-F238E27FC236}">
                <a16:creationId xmlns:a16="http://schemas.microsoft.com/office/drawing/2014/main" id="{F1388466-0833-4490-AA6B-FE80B930217E}"/>
              </a:ext>
            </a:extLst>
          </p:cNvPr>
          <p:cNvPicPr>
            <a:picLocks noChangeAspect="1"/>
          </p:cNvPicPr>
          <p:nvPr/>
        </p:nvPicPr>
        <p:blipFill rotWithShape="1">
          <a:blip r:embed="rId2"/>
          <a:srcRect t="8630"/>
          <a:stretch/>
        </p:blipFill>
        <p:spPr>
          <a:xfrm>
            <a:off x="439108" y="191012"/>
            <a:ext cx="8917834" cy="6100551"/>
          </a:xfrm>
          <a:prstGeom prst="rect">
            <a:avLst/>
          </a:prstGeom>
        </p:spPr>
      </p:pic>
      <p:sp>
        <p:nvSpPr>
          <p:cNvPr id="13" name="テキスト ボックス 12">
            <a:extLst>
              <a:ext uri="{FF2B5EF4-FFF2-40B4-BE49-F238E27FC236}">
                <a16:creationId xmlns:a16="http://schemas.microsoft.com/office/drawing/2014/main" id="{169E7CC2-0B07-478E-BFD6-1318336AFE0C}"/>
              </a:ext>
            </a:extLst>
          </p:cNvPr>
          <p:cNvSpPr txBox="1"/>
          <p:nvPr/>
        </p:nvSpPr>
        <p:spPr>
          <a:xfrm>
            <a:off x="3587914" y="6491791"/>
            <a:ext cx="7635835" cy="307777"/>
          </a:xfrm>
          <a:prstGeom prst="rect">
            <a:avLst/>
          </a:prstGeom>
          <a:noFill/>
        </p:spPr>
        <p:txBody>
          <a:bodyPr wrap="square" rtlCol="0">
            <a:spAutoFit/>
          </a:bodyPr>
          <a:lstStyle/>
          <a:p>
            <a:pPr algn="r"/>
            <a:r>
              <a:rPr kumimoji="1" lang="ja-JP" altLang="en-US" sz="1400" dirty="0">
                <a:latin typeface="UD デジタル 教科書体 N-B" panose="02020700000000000000" pitchFamily="17" charset="-128"/>
                <a:ea typeface="UD デジタル 教科書体 N-B" panose="02020700000000000000" pitchFamily="17" charset="-128"/>
              </a:rPr>
              <a:t>出典：厚生労働省「平成</a:t>
            </a:r>
            <a:r>
              <a:rPr kumimoji="1" lang="en-US" altLang="ja-JP" sz="1400" dirty="0">
                <a:latin typeface="UD デジタル 教科書体 N-B" panose="02020700000000000000" pitchFamily="17" charset="-128"/>
                <a:ea typeface="UD デジタル 教科書体 N-B" panose="02020700000000000000" pitchFamily="17" charset="-128"/>
              </a:rPr>
              <a:t>28</a:t>
            </a:r>
            <a:r>
              <a:rPr kumimoji="1" lang="ja-JP" altLang="en-US" sz="1400" dirty="0">
                <a:latin typeface="UD デジタル 教科書体 N-B" panose="02020700000000000000" pitchFamily="17" charset="-128"/>
                <a:ea typeface="UD デジタル 教科書体 N-B" panose="02020700000000000000" pitchFamily="17" charset="-128"/>
              </a:rPr>
              <a:t>年度 職場のパワーハラスメントに関する実態調査 主要点」</a:t>
            </a:r>
          </a:p>
        </p:txBody>
      </p:sp>
      <p:sp>
        <p:nvSpPr>
          <p:cNvPr id="6" name="フッター プレースホルダー 6">
            <a:extLst>
              <a:ext uri="{FF2B5EF4-FFF2-40B4-BE49-F238E27FC236}">
                <a16:creationId xmlns:a16="http://schemas.microsoft.com/office/drawing/2014/main" id="{352F98A1-4EE7-4F53-92E4-078FACB6F553}"/>
              </a:ext>
            </a:extLst>
          </p:cNvPr>
          <p:cNvSpPr txBox="1">
            <a:spLocks/>
          </p:cNvSpPr>
          <p:nvPr/>
        </p:nvSpPr>
        <p:spPr>
          <a:xfrm>
            <a:off x="663451" y="6463116"/>
            <a:ext cx="6297612" cy="365125"/>
          </a:xfrm>
          <a:prstGeom prst="rect">
            <a:avLst/>
          </a:prstGeom>
        </p:spPr>
        <p:txBody>
          <a:bodyPr vert="horz" lIns="91440" tIns="45720" rIns="91440" bIns="45720" rtlCol="0" anchor="ctr"/>
          <a:lstStyle>
            <a:defPPr>
              <a:defRPr lang="en-US"/>
            </a:defPPr>
            <a:lvl1pPr marL="0" algn="l" defTabSz="457200" rtl="0" eaLnBrk="1" latinLnBrk="0" hangingPunct="1">
              <a:defRPr sz="900" b="1" kern="1200">
                <a:solidFill>
                  <a:schemeClr val="tx1">
                    <a:tint val="75000"/>
                  </a:schemeClr>
                </a:solidFill>
                <a:latin typeface="UD デジタル 教科書体 N-B" panose="02020700000000000000" pitchFamily="17" charset="-128"/>
                <a:ea typeface="UD デジタル 教科書体 N-B" panose="02020700000000000000" pitchFamily="17"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3788981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327349" y="476133"/>
            <a:ext cx="9365291" cy="5954829"/>
          </a:xfrm>
        </p:spPr>
        <p:txBody>
          <a:bodyPr>
            <a:normAutofit fontScale="90000"/>
          </a:bodyPr>
          <a:lstStyle/>
          <a:p>
            <a:r>
              <a:rPr lang="ja-JP" altLang="en-US" sz="2400" dirty="0">
                <a:solidFill>
                  <a:srgbClr val="FFC000"/>
                </a:solidFill>
              </a:rPr>
              <a:t>●</a:t>
            </a:r>
            <a:r>
              <a:rPr kumimoji="1" lang="ja-JP" altLang="en-US" sz="2400" dirty="0">
                <a:solidFill>
                  <a:schemeClr val="tx1"/>
                </a:solidFill>
              </a:rPr>
              <a:t>法改正により、ハラスメントに関する相談窓口を設置することが義務づけられています。しかし、その相談に対応するため、経験、法令や情勢の理解、慎重さが求められています。</a:t>
            </a:r>
            <a:br>
              <a:rPr kumimoji="1" lang="ja-JP" altLang="en-US" sz="2400" dirty="0">
                <a:solidFill>
                  <a:schemeClr val="tx1"/>
                </a:solidFill>
              </a:rPr>
            </a:br>
            <a:r>
              <a:rPr kumimoji="1" lang="ja-JP" altLang="en-US" sz="2400" dirty="0">
                <a:solidFill>
                  <a:schemeClr val="tx1"/>
                </a:solidFill>
              </a:rPr>
              <a:t>このような問題について、</a:t>
            </a:r>
            <a:r>
              <a:rPr kumimoji="1" lang="ja-JP" altLang="en-US" sz="2400" dirty="0">
                <a:solidFill>
                  <a:srgbClr val="FF0000"/>
                </a:solidFill>
              </a:rPr>
              <a:t>利害関係の無い外部相談窓口を設置、周知することで相談のハードルが下がり、問題が大きくなる初期段階で対策をとることが可能になると思います。</a:t>
            </a:r>
            <a:br>
              <a:rPr kumimoji="1" lang="ja-JP" altLang="en-US" sz="2400" dirty="0">
                <a:solidFill>
                  <a:srgbClr val="FF0000"/>
                </a:solidFill>
              </a:rPr>
            </a:br>
            <a:br>
              <a:rPr kumimoji="1" lang="ja-JP" altLang="en-US" sz="2400" dirty="0">
                <a:solidFill>
                  <a:schemeClr val="tx1"/>
                </a:solidFill>
              </a:rPr>
            </a:br>
            <a:r>
              <a:rPr lang="ja-JP" altLang="en-US" sz="2400" dirty="0">
                <a:solidFill>
                  <a:srgbClr val="FFC000"/>
                </a:solidFill>
              </a:rPr>
              <a:t>●</a:t>
            </a:r>
            <a:r>
              <a:rPr kumimoji="1" lang="ja-JP" altLang="en-US" sz="2400" dirty="0">
                <a:solidFill>
                  <a:schemeClr val="tx1"/>
                </a:solidFill>
              </a:rPr>
              <a:t>お客様や取引先からの</a:t>
            </a:r>
            <a:br>
              <a:rPr kumimoji="1" lang="ja-JP" altLang="en-US" sz="2400" dirty="0">
                <a:solidFill>
                  <a:schemeClr val="tx1"/>
                </a:solidFill>
              </a:rPr>
            </a:br>
            <a:r>
              <a:rPr kumimoji="1" lang="ja-JP" altLang="en-US" sz="2400" dirty="0">
                <a:solidFill>
                  <a:schemeClr val="tx1"/>
                </a:solidFill>
              </a:rPr>
              <a:t>セクシュアルハラスメント・パワーハラスメントにも相談に応じます。</a:t>
            </a:r>
            <a:br>
              <a:rPr kumimoji="1" lang="ja-JP" altLang="en-US" sz="2400" dirty="0">
                <a:solidFill>
                  <a:schemeClr val="tx1"/>
                </a:solidFill>
              </a:rPr>
            </a:br>
            <a:br>
              <a:rPr kumimoji="1" lang="ja-JP" altLang="en-US" sz="2400" dirty="0">
                <a:solidFill>
                  <a:schemeClr val="tx1"/>
                </a:solidFill>
              </a:rPr>
            </a:br>
            <a:r>
              <a:rPr lang="ja-JP" altLang="en-US" sz="2400" dirty="0">
                <a:solidFill>
                  <a:srgbClr val="FFC000"/>
                </a:solidFill>
              </a:rPr>
              <a:t>●</a:t>
            </a:r>
            <a:r>
              <a:rPr kumimoji="1" lang="ja-JP" altLang="en-US" sz="2400" dirty="0">
                <a:solidFill>
                  <a:schemeClr val="tx1"/>
                </a:solidFill>
              </a:rPr>
              <a:t>事業主には、職場で働く全ての人に</a:t>
            </a:r>
            <a:br>
              <a:rPr kumimoji="1" lang="ja-JP" altLang="en-US" sz="2400" dirty="0">
                <a:solidFill>
                  <a:schemeClr val="tx1"/>
                </a:solidFill>
              </a:rPr>
            </a:br>
            <a:r>
              <a:rPr kumimoji="1" lang="ja-JP" altLang="en-US" sz="2400" dirty="0">
                <a:solidFill>
                  <a:schemeClr val="tx1"/>
                </a:solidFill>
              </a:rPr>
              <a:t>「</a:t>
            </a:r>
            <a:r>
              <a:rPr kumimoji="1" lang="ja-JP" altLang="en-US" sz="2400" dirty="0">
                <a:solidFill>
                  <a:srgbClr val="FF0000"/>
                </a:solidFill>
              </a:rPr>
              <a:t>ハラスメントのない働きやすい職場環境の提供</a:t>
            </a:r>
            <a:r>
              <a:rPr kumimoji="1" lang="ja-JP" altLang="en-US" sz="2400" dirty="0">
                <a:solidFill>
                  <a:schemeClr val="tx1"/>
                </a:solidFill>
              </a:rPr>
              <a:t>」が求められています。</a:t>
            </a:r>
            <a:br>
              <a:rPr kumimoji="1" lang="ja-JP" altLang="en-US" sz="2400" dirty="0">
                <a:solidFill>
                  <a:schemeClr val="tx1"/>
                </a:solidFill>
              </a:rPr>
            </a:br>
            <a:br>
              <a:rPr kumimoji="1" lang="ja-JP" altLang="en-US" sz="2400" dirty="0">
                <a:solidFill>
                  <a:schemeClr val="tx1"/>
                </a:solidFill>
              </a:rPr>
            </a:br>
            <a:br>
              <a:rPr kumimoji="1" lang="en-US" altLang="ja-JP" sz="2400" dirty="0">
                <a:solidFill>
                  <a:schemeClr val="tx1"/>
                </a:solidFill>
              </a:rPr>
            </a:br>
            <a:endParaRPr kumimoji="1" lang="ja-JP" altLang="en-US" sz="3100" dirty="0">
              <a:solidFill>
                <a:srgbClr val="00CC00"/>
              </a:solidFill>
            </a:endParaRPr>
          </a:p>
        </p:txBody>
      </p:sp>
      <p:sp>
        <p:nvSpPr>
          <p:cNvPr id="3" name="矢印: 下 2">
            <a:extLst>
              <a:ext uri="{FF2B5EF4-FFF2-40B4-BE49-F238E27FC236}">
                <a16:creationId xmlns:a16="http://schemas.microsoft.com/office/drawing/2014/main" id="{7F4581FB-EF15-445A-9977-16AEFF91D02D}"/>
              </a:ext>
            </a:extLst>
          </p:cNvPr>
          <p:cNvSpPr/>
          <p:nvPr/>
        </p:nvSpPr>
        <p:spPr>
          <a:xfrm>
            <a:off x="4962088" y="4810287"/>
            <a:ext cx="1266738" cy="595618"/>
          </a:xfrm>
          <a:prstGeom prst="down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4" name="正方形/長方形 3">
            <a:extLst>
              <a:ext uri="{FF2B5EF4-FFF2-40B4-BE49-F238E27FC236}">
                <a16:creationId xmlns:a16="http://schemas.microsoft.com/office/drawing/2014/main" id="{98A9F31F-E55C-45E0-AAAC-79292CFEA00C}"/>
              </a:ext>
            </a:extLst>
          </p:cNvPr>
          <p:cNvSpPr/>
          <p:nvPr/>
        </p:nvSpPr>
        <p:spPr>
          <a:xfrm>
            <a:off x="504738" y="5620624"/>
            <a:ext cx="11182524" cy="595619"/>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700" dirty="0">
                <a:solidFill>
                  <a:srgbClr val="00CC00"/>
                </a:solidFill>
                <a:latin typeface="UD デジタル 教科書体 N-B" panose="02020700000000000000" pitchFamily="17" charset="-128"/>
                <a:ea typeface="UD デジタル 教科書体 N-B" panose="02020700000000000000" pitchFamily="17" charset="-128"/>
              </a:rPr>
              <a:t>事業主の立場、働く人たちの目線での相談窓口を目指して対応します</a:t>
            </a:r>
            <a:endParaRPr kumimoji="1" lang="ja-JP" altLang="en-US" sz="2700" dirty="0">
              <a:latin typeface="UD デジタル 教科書体 N-B" panose="02020700000000000000" pitchFamily="17" charset="-128"/>
              <a:ea typeface="UD デジタル 教科書体 N-B" panose="02020700000000000000" pitchFamily="17" charset="-128"/>
            </a:endParaRPr>
          </a:p>
        </p:txBody>
      </p:sp>
      <p:sp>
        <p:nvSpPr>
          <p:cNvPr id="8" name="スライド番号プレースホルダー 4">
            <a:extLst>
              <a:ext uri="{FF2B5EF4-FFF2-40B4-BE49-F238E27FC236}">
                <a16:creationId xmlns:a16="http://schemas.microsoft.com/office/drawing/2014/main" id="{B6D8CCE8-7EED-41F2-B50A-B1CE34EB86EB}"/>
              </a:ext>
            </a:extLst>
          </p:cNvPr>
          <p:cNvSpPr txBox="1">
            <a:spLocks/>
          </p:cNvSpPr>
          <p:nvPr/>
        </p:nvSpPr>
        <p:spPr>
          <a:xfrm>
            <a:off x="11148512" y="6254087"/>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4</a:t>
            </a:fld>
            <a:endParaRPr lang="en-US" dirty="0">
              <a:latin typeface="UD デジタル 教科書体 N-B" panose="02020700000000000000" pitchFamily="17" charset="-128"/>
              <a:ea typeface="UD デジタル 教科書体 N-B" panose="02020700000000000000" pitchFamily="17" charset="-128"/>
            </a:endParaRPr>
          </a:p>
        </p:txBody>
      </p:sp>
      <p:sp>
        <p:nvSpPr>
          <p:cNvPr id="9" name="フッター プレースホルダー 6">
            <a:extLst>
              <a:ext uri="{FF2B5EF4-FFF2-40B4-BE49-F238E27FC236}">
                <a16:creationId xmlns:a16="http://schemas.microsoft.com/office/drawing/2014/main" id="{D0FF3755-0410-49CB-88D0-A5D6A73FD5A7}"/>
              </a:ext>
            </a:extLst>
          </p:cNvPr>
          <p:cNvSpPr txBox="1">
            <a:spLocks/>
          </p:cNvSpPr>
          <p:nvPr/>
        </p:nvSpPr>
        <p:spPr>
          <a:xfrm>
            <a:off x="504738" y="6280556"/>
            <a:ext cx="6297612" cy="365125"/>
          </a:xfrm>
          <a:prstGeom prst="rect">
            <a:avLst/>
          </a:prstGeom>
        </p:spPr>
        <p:txBody>
          <a:bodyPr vert="horz" lIns="91440" tIns="45720" rIns="91440" bIns="45720" rtlCol="0" anchor="ctr"/>
          <a:lstStyle>
            <a:defPPr>
              <a:defRPr lang="en-US"/>
            </a:defPPr>
            <a:lvl1pPr marL="0" algn="l" defTabSz="457200" rtl="0" eaLnBrk="1" latinLnBrk="0" hangingPunct="1">
              <a:defRPr sz="900" b="1" kern="1200">
                <a:solidFill>
                  <a:schemeClr val="tx1">
                    <a:tint val="75000"/>
                  </a:schemeClr>
                </a:solidFill>
                <a:latin typeface="UD デジタル 教科書体 N-B" panose="02020700000000000000" pitchFamily="17" charset="-128"/>
                <a:ea typeface="UD デジタル 教科書体 N-B" panose="02020700000000000000" pitchFamily="17"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3327570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FB57C25-F063-4704-AA82-CB9D54BEABE5}"/>
              </a:ext>
            </a:extLst>
          </p:cNvPr>
          <p:cNvSpPr>
            <a:spLocks noGrp="1"/>
          </p:cNvSpPr>
          <p:nvPr>
            <p:ph type="title"/>
          </p:nvPr>
        </p:nvSpPr>
        <p:spPr>
          <a:xfrm>
            <a:off x="1797666" y="1931988"/>
            <a:ext cx="8596668" cy="2595460"/>
          </a:xfrm>
        </p:spPr>
        <p:txBody>
          <a:bodyPr anchor="ctr"/>
          <a:lstStyle/>
          <a:p>
            <a:pPr algn="ctr"/>
            <a:r>
              <a:rPr lang="ja-JP" altLang="en-US" dirty="0">
                <a:solidFill>
                  <a:schemeClr val="tx1"/>
                </a:solidFill>
              </a:rPr>
              <a:t>社外相談窓口の課題・問題点</a:t>
            </a:r>
          </a:p>
        </p:txBody>
      </p:sp>
      <p:sp>
        <p:nvSpPr>
          <p:cNvPr id="8" name="スライド番号プレースホルダー 4">
            <a:extLst>
              <a:ext uri="{FF2B5EF4-FFF2-40B4-BE49-F238E27FC236}">
                <a16:creationId xmlns:a16="http://schemas.microsoft.com/office/drawing/2014/main" id="{86C68EC9-7DB5-43AA-ABEA-9B0C2BBCAEF3}"/>
              </a:ext>
            </a:extLst>
          </p:cNvPr>
          <p:cNvSpPr txBox="1">
            <a:spLocks/>
          </p:cNvSpPr>
          <p:nvPr/>
        </p:nvSpPr>
        <p:spPr>
          <a:xfrm>
            <a:off x="11148512" y="6254087"/>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5</a:t>
            </a:fld>
            <a:endParaRPr lang="en-US" dirty="0">
              <a:latin typeface="UD デジタル 教科書体 N-B" panose="02020700000000000000" pitchFamily="17" charset="-128"/>
              <a:ea typeface="UD デジタル 教科書体 N-B" panose="02020700000000000000" pitchFamily="17" charset="-128"/>
            </a:endParaRPr>
          </a:p>
        </p:txBody>
      </p:sp>
      <p:sp>
        <p:nvSpPr>
          <p:cNvPr id="7" name="フッター プレースホルダー 6">
            <a:extLst>
              <a:ext uri="{FF2B5EF4-FFF2-40B4-BE49-F238E27FC236}">
                <a16:creationId xmlns:a16="http://schemas.microsoft.com/office/drawing/2014/main" id="{91856C20-1FF4-49A6-B7DB-5F1958AE6D5D}"/>
              </a:ext>
            </a:extLst>
          </p:cNvPr>
          <p:cNvSpPr txBox="1">
            <a:spLocks/>
          </p:cNvSpPr>
          <p:nvPr/>
        </p:nvSpPr>
        <p:spPr>
          <a:xfrm>
            <a:off x="608925" y="6436649"/>
            <a:ext cx="6297612" cy="365125"/>
          </a:xfrm>
          <a:prstGeom prst="rect">
            <a:avLst/>
          </a:prstGeom>
        </p:spPr>
        <p:txBody>
          <a:bodyPr vert="horz" lIns="91440" tIns="45720" rIns="91440" bIns="45720" rtlCol="0" anchor="ctr"/>
          <a:lstStyle>
            <a:defPPr>
              <a:defRPr lang="en-US"/>
            </a:defPPr>
            <a:lvl1pPr marL="0" algn="l" defTabSz="457200" rtl="0" eaLnBrk="1" latinLnBrk="0" hangingPunct="1">
              <a:defRPr sz="900" b="1" kern="1200">
                <a:solidFill>
                  <a:schemeClr val="tx1">
                    <a:tint val="75000"/>
                  </a:schemeClr>
                </a:solidFill>
                <a:latin typeface="UD デジタル 教科書体 N-B" panose="02020700000000000000" pitchFamily="17" charset="-128"/>
                <a:ea typeface="UD デジタル 教科書体 N-B" panose="02020700000000000000" pitchFamily="17"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2208711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2313B-7A10-4164-95E4-EC9E2BCF627C}"/>
              </a:ext>
            </a:extLst>
          </p:cNvPr>
          <p:cNvSpPr>
            <a:spLocks noGrp="1"/>
          </p:cNvSpPr>
          <p:nvPr>
            <p:ph type="title"/>
          </p:nvPr>
        </p:nvSpPr>
        <p:spPr>
          <a:xfrm>
            <a:off x="677333" y="244475"/>
            <a:ext cx="11373496" cy="6319953"/>
          </a:xfrm>
        </p:spPr>
        <p:txBody>
          <a:bodyPr>
            <a:normAutofit/>
          </a:bodyPr>
          <a:lstStyle/>
          <a:p>
            <a:r>
              <a:rPr kumimoji="1" lang="ja-JP" altLang="en-US" sz="3200" dirty="0">
                <a:solidFill>
                  <a:srgbClr val="FF0000"/>
                </a:solidFill>
              </a:rPr>
              <a:t>相談したことに対して不利益な取り扱いをしてはならない</a:t>
            </a:r>
            <a:br>
              <a:rPr kumimoji="1" lang="ja-JP" altLang="en-US" sz="2400" dirty="0">
                <a:solidFill>
                  <a:schemeClr val="tx1"/>
                </a:solidFill>
              </a:rPr>
            </a:br>
            <a:br>
              <a:rPr kumimoji="1" lang="ja-JP" altLang="en-US" sz="2400" dirty="0">
                <a:solidFill>
                  <a:schemeClr val="tx1"/>
                </a:solidFill>
              </a:rPr>
            </a:br>
            <a:endParaRPr kumimoji="1" lang="ja-JP" altLang="en-US" sz="3200" dirty="0">
              <a:solidFill>
                <a:schemeClr val="tx1"/>
              </a:solidFill>
            </a:endParaRPr>
          </a:p>
        </p:txBody>
      </p:sp>
      <p:sp>
        <p:nvSpPr>
          <p:cNvPr id="11" name="フッター プレースホルダー 6">
            <a:extLst>
              <a:ext uri="{FF2B5EF4-FFF2-40B4-BE49-F238E27FC236}">
                <a16:creationId xmlns:a16="http://schemas.microsoft.com/office/drawing/2014/main" id="{0586E4AD-D969-4041-8FBF-371A93CF8E76}"/>
              </a:ext>
            </a:extLst>
          </p:cNvPr>
          <p:cNvSpPr>
            <a:spLocks noGrp="1"/>
          </p:cNvSpPr>
          <p:nvPr>
            <p:ph type="ftr" sz="quarter" idx="11"/>
          </p:nvPr>
        </p:nvSpPr>
        <p:spPr>
          <a:xfrm>
            <a:off x="606108" y="6533660"/>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
        <p:nvSpPr>
          <p:cNvPr id="5" name="スライド番号プレースホルダー 4">
            <a:extLst>
              <a:ext uri="{FF2B5EF4-FFF2-40B4-BE49-F238E27FC236}">
                <a16:creationId xmlns:a16="http://schemas.microsoft.com/office/drawing/2014/main" id="{D0D1B557-AA38-45AA-84E0-D122FA8E76EB}"/>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6</a:t>
            </a:fld>
            <a:endParaRPr lang="en-US" dirty="0">
              <a:latin typeface="UD デジタル 教科書体 N-B" panose="02020700000000000000" pitchFamily="17" charset="-128"/>
              <a:ea typeface="UD デジタル 教科書体 N-B" panose="02020700000000000000" pitchFamily="17" charset="-128"/>
            </a:endParaRPr>
          </a:p>
        </p:txBody>
      </p:sp>
      <p:sp>
        <p:nvSpPr>
          <p:cNvPr id="3" name="矢印: 下 2">
            <a:extLst>
              <a:ext uri="{FF2B5EF4-FFF2-40B4-BE49-F238E27FC236}">
                <a16:creationId xmlns:a16="http://schemas.microsoft.com/office/drawing/2014/main" id="{738475E4-11C9-47C1-8F04-EFC75C2FCF32}"/>
              </a:ext>
            </a:extLst>
          </p:cNvPr>
          <p:cNvSpPr/>
          <p:nvPr/>
        </p:nvSpPr>
        <p:spPr>
          <a:xfrm>
            <a:off x="5009949" y="1173109"/>
            <a:ext cx="1655546" cy="731520"/>
          </a:xfrm>
          <a:prstGeom prst="downArrow">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 name="テキスト ボックス 3">
            <a:extLst>
              <a:ext uri="{FF2B5EF4-FFF2-40B4-BE49-F238E27FC236}">
                <a16:creationId xmlns:a16="http://schemas.microsoft.com/office/drawing/2014/main" id="{F5CB711F-403A-4A32-9B92-91498CABB364}"/>
              </a:ext>
            </a:extLst>
          </p:cNvPr>
          <p:cNvSpPr txBox="1"/>
          <p:nvPr/>
        </p:nvSpPr>
        <p:spPr>
          <a:xfrm>
            <a:off x="6903720" y="1324669"/>
            <a:ext cx="4408371" cy="523220"/>
          </a:xfrm>
          <a:prstGeom prst="rect">
            <a:avLst/>
          </a:prstGeom>
          <a:noFill/>
        </p:spPr>
        <p:txBody>
          <a:bodyPr wrap="square" rtlCol="0">
            <a:spAutoFit/>
          </a:bodyPr>
          <a:lstStyle/>
          <a:p>
            <a:r>
              <a:rPr kumimoji="1" lang="ja-JP" altLang="en-US" sz="2800" dirty="0">
                <a:highlight>
                  <a:srgbClr val="FFFF00"/>
                </a:highlight>
                <a:latin typeface="UD デジタル 教科書体 N-B" panose="02020700000000000000" pitchFamily="17" charset="-128"/>
                <a:ea typeface="UD デジタル 教科書体 N-B" panose="02020700000000000000" pitchFamily="17" charset="-128"/>
              </a:rPr>
              <a:t>とは言っても・・・・</a:t>
            </a:r>
          </a:p>
        </p:txBody>
      </p:sp>
      <p:sp>
        <p:nvSpPr>
          <p:cNvPr id="6" name="テキスト ボックス 5">
            <a:extLst>
              <a:ext uri="{FF2B5EF4-FFF2-40B4-BE49-F238E27FC236}">
                <a16:creationId xmlns:a16="http://schemas.microsoft.com/office/drawing/2014/main" id="{F54677C7-5604-4D79-A965-EBB9588B5A12}"/>
              </a:ext>
            </a:extLst>
          </p:cNvPr>
          <p:cNvSpPr txBox="1"/>
          <p:nvPr/>
        </p:nvSpPr>
        <p:spPr>
          <a:xfrm>
            <a:off x="869336" y="2111704"/>
            <a:ext cx="10953549" cy="3108543"/>
          </a:xfrm>
          <a:prstGeom prst="rect">
            <a:avLst/>
          </a:prstGeom>
          <a:noFill/>
        </p:spPr>
        <p:txBody>
          <a:bodyPr wrap="square" rtlCol="0">
            <a:spAutoFit/>
          </a:bodyPr>
          <a:lstStyle/>
          <a:p>
            <a:r>
              <a:rPr kumimoji="1" lang="ja-JP" altLang="en-US" sz="2800" dirty="0">
                <a:latin typeface="UD デジタル 教科書体 N-B" panose="02020700000000000000" pitchFamily="17" charset="-128"/>
                <a:ea typeface="UD デジタル 教科書体 N-B" panose="02020700000000000000" pitchFamily="17" charset="-128"/>
              </a:rPr>
              <a:t>相談をしようとする人にとって、</a:t>
            </a:r>
          </a:p>
          <a:p>
            <a:r>
              <a:rPr kumimoji="1" lang="ja-JP" altLang="en-US" sz="2800" dirty="0">
                <a:latin typeface="UD デジタル 教科書体 N-B" panose="02020700000000000000" pitchFamily="17" charset="-128"/>
                <a:ea typeface="UD デジタル 教科書体 N-B" panose="02020700000000000000" pitchFamily="17" charset="-128"/>
              </a:rPr>
              <a:t>会社の相談窓口という事は、話が筒抜けになるのではないか。</a:t>
            </a:r>
            <a:endParaRPr kumimoji="1" lang="en-US" altLang="ja-JP" sz="2800" dirty="0">
              <a:latin typeface="UD デジタル 教科書体 N-B" panose="02020700000000000000" pitchFamily="17" charset="-128"/>
              <a:ea typeface="UD デジタル 教科書体 N-B" panose="02020700000000000000" pitchFamily="17" charset="-128"/>
            </a:endParaRPr>
          </a:p>
          <a:p>
            <a:r>
              <a:rPr kumimoji="1" lang="ja-JP" altLang="en-US" sz="2800" dirty="0">
                <a:latin typeface="UD デジタル 教科書体 N-B" panose="02020700000000000000" pitchFamily="17" charset="-128"/>
                <a:ea typeface="UD デジタル 教科書体 N-B" panose="02020700000000000000" pitchFamily="17" charset="-128"/>
              </a:rPr>
              <a:t>面倒な社員、空気が読めない社員のレッテルを貼られるのでは。</a:t>
            </a:r>
          </a:p>
          <a:p>
            <a:r>
              <a:rPr kumimoji="1" lang="ja-JP" altLang="en-US" sz="2800" dirty="0">
                <a:latin typeface="UD デジタル 教科書体 N-B" panose="02020700000000000000" pitchFamily="17" charset="-128"/>
                <a:ea typeface="UD デジタル 教科書体 N-B" panose="02020700000000000000" pitchFamily="17" charset="-128"/>
              </a:rPr>
              <a:t>相談したことが知られ、</a:t>
            </a:r>
          </a:p>
          <a:p>
            <a:r>
              <a:rPr kumimoji="1" lang="ja-JP" altLang="en-US" sz="2800" dirty="0">
                <a:latin typeface="UD デジタル 教科書体 N-B" panose="02020700000000000000" pitchFamily="17" charset="-128"/>
                <a:ea typeface="UD デジタル 教科書体 N-B" panose="02020700000000000000" pitchFamily="17" charset="-128"/>
              </a:rPr>
              <a:t>減給・人事異動・嫌がらせなどの報復が怖いからできない</a:t>
            </a:r>
          </a:p>
          <a:p>
            <a:r>
              <a:rPr kumimoji="1" lang="ja-JP" altLang="en-US" sz="2800" dirty="0">
                <a:latin typeface="UD デジタル 教科書体 N-B" panose="02020700000000000000" pitchFamily="17" charset="-128"/>
                <a:ea typeface="UD デジタル 教科書体 N-B" panose="02020700000000000000" pitchFamily="17" charset="-128"/>
              </a:rPr>
              <a:t>どうせ相談しても無駄、会社への信頼はない</a:t>
            </a:r>
          </a:p>
          <a:p>
            <a:r>
              <a:rPr kumimoji="1" lang="ja-JP" altLang="en-US" sz="2800" dirty="0">
                <a:latin typeface="UD デジタル 教科書体 N-B" panose="02020700000000000000" pitchFamily="17" charset="-128"/>
                <a:ea typeface="UD デジタル 教科書体 N-B" panose="02020700000000000000" pitchFamily="17" charset="-128"/>
              </a:rPr>
              <a:t>言っても損、我慢する方が懸命、変わらない組織へのあきらめ</a:t>
            </a:r>
          </a:p>
        </p:txBody>
      </p:sp>
      <p:sp>
        <p:nvSpPr>
          <p:cNvPr id="8" name="テキスト ボックス 7">
            <a:extLst>
              <a:ext uri="{FF2B5EF4-FFF2-40B4-BE49-F238E27FC236}">
                <a16:creationId xmlns:a16="http://schemas.microsoft.com/office/drawing/2014/main" id="{7892E722-1D91-4250-BBC2-6289F4C97AF2}"/>
              </a:ext>
            </a:extLst>
          </p:cNvPr>
          <p:cNvSpPr txBox="1"/>
          <p:nvPr/>
        </p:nvSpPr>
        <p:spPr>
          <a:xfrm>
            <a:off x="880711" y="5979653"/>
            <a:ext cx="9942897" cy="584775"/>
          </a:xfrm>
          <a:prstGeom prst="rect">
            <a:avLst/>
          </a:prstGeom>
          <a:noFill/>
        </p:spPr>
        <p:txBody>
          <a:bodyPr wrap="square" rtlCol="0">
            <a:spAutoFit/>
          </a:bodyPr>
          <a:lstStyle/>
          <a:p>
            <a:pPr algn="ctr"/>
            <a:r>
              <a:rPr kumimoji="1" lang="ja-JP" altLang="en-US" sz="3200" dirty="0">
                <a:solidFill>
                  <a:srgbClr val="FF0000"/>
                </a:solidFill>
                <a:latin typeface="UD デジタル 教科書体 N-B" panose="02020700000000000000" pitchFamily="17" charset="-128"/>
                <a:ea typeface="UD デジタル 教科書体 N-B" panose="02020700000000000000" pitchFamily="17" charset="-128"/>
              </a:rPr>
              <a:t>相談窓口が形式上であって、機能していない</a:t>
            </a:r>
          </a:p>
        </p:txBody>
      </p:sp>
      <p:sp>
        <p:nvSpPr>
          <p:cNvPr id="9" name="矢印: 下 8">
            <a:extLst>
              <a:ext uri="{FF2B5EF4-FFF2-40B4-BE49-F238E27FC236}">
                <a16:creationId xmlns:a16="http://schemas.microsoft.com/office/drawing/2014/main" id="{EE51EE24-5C76-46A0-8936-94D1BDCB6280}"/>
              </a:ext>
            </a:extLst>
          </p:cNvPr>
          <p:cNvSpPr/>
          <p:nvPr/>
        </p:nvSpPr>
        <p:spPr>
          <a:xfrm>
            <a:off x="5009949" y="5317448"/>
            <a:ext cx="1655546" cy="731520"/>
          </a:xfrm>
          <a:prstGeom prst="downArrow">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928150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2C5C1C-4BC3-4971-A3DE-00AD34C06613}"/>
              </a:ext>
            </a:extLst>
          </p:cNvPr>
          <p:cNvSpPr>
            <a:spLocks noGrp="1"/>
          </p:cNvSpPr>
          <p:nvPr>
            <p:ph type="title"/>
          </p:nvPr>
        </p:nvSpPr>
        <p:spPr>
          <a:xfrm>
            <a:off x="439108" y="407097"/>
            <a:ext cx="10314718" cy="2675296"/>
          </a:xfrm>
        </p:spPr>
        <p:txBody>
          <a:bodyPr>
            <a:noAutofit/>
          </a:bodyPr>
          <a:lstStyle/>
          <a:p>
            <a:pPr algn="ctr"/>
            <a:r>
              <a:rPr kumimoji="1" lang="ja-JP" altLang="en-US" sz="3200" dirty="0">
                <a:solidFill>
                  <a:schemeClr val="tx1"/>
                </a:solidFill>
              </a:rPr>
              <a:t>結局、何もしてくれなかった</a:t>
            </a:r>
            <a:br>
              <a:rPr kumimoji="1" lang="ja-JP" altLang="en-US" sz="3200" dirty="0">
                <a:solidFill>
                  <a:schemeClr val="tx1"/>
                </a:solidFill>
              </a:rPr>
            </a:br>
            <a:r>
              <a:rPr kumimoji="1" lang="ja-JP" altLang="en-US" sz="3200" dirty="0">
                <a:solidFill>
                  <a:schemeClr val="tx1"/>
                </a:solidFill>
              </a:rPr>
              <a:t>改善もしてくれない</a:t>
            </a:r>
            <a:br>
              <a:rPr kumimoji="1" lang="ja-JP" altLang="en-US" sz="3200" dirty="0">
                <a:solidFill>
                  <a:schemeClr val="tx1"/>
                </a:solidFill>
              </a:rPr>
            </a:br>
            <a:r>
              <a:rPr kumimoji="1" lang="ja-JP" altLang="en-US" sz="3200" dirty="0">
                <a:solidFill>
                  <a:schemeClr val="tx1"/>
                </a:solidFill>
              </a:rPr>
              <a:t>ごまかされて放置されている</a:t>
            </a:r>
            <a:br>
              <a:rPr kumimoji="1" lang="en-US" altLang="ja-JP" sz="3200" dirty="0">
                <a:solidFill>
                  <a:schemeClr val="tx1"/>
                </a:solidFill>
              </a:rPr>
            </a:br>
            <a:br>
              <a:rPr kumimoji="1" lang="ja-JP" altLang="en-US" sz="3200" dirty="0">
                <a:solidFill>
                  <a:schemeClr val="tx1"/>
                </a:solidFill>
              </a:rPr>
            </a:br>
            <a:r>
              <a:rPr kumimoji="1" lang="ja-JP" altLang="en-US" sz="3200" dirty="0">
                <a:solidFill>
                  <a:srgbClr val="FF0000"/>
                </a:solidFill>
              </a:rPr>
              <a:t>相談しても無駄　⇒　ネガティブ情報が広がるのみ</a:t>
            </a:r>
          </a:p>
        </p:txBody>
      </p:sp>
      <p:sp>
        <p:nvSpPr>
          <p:cNvPr id="3" name="コンテンツ プレースホルダー 2">
            <a:extLst>
              <a:ext uri="{FF2B5EF4-FFF2-40B4-BE49-F238E27FC236}">
                <a16:creationId xmlns:a16="http://schemas.microsoft.com/office/drawing/2014/main" id="{AE35C5E3-321D-4453-A62B-CF241AECCA8B}"/>
              </a:ext>
            </a:extLst>
          </p:cNvPr>
          <p:cNvSpPr>
            <a:spLocks noGrp="1"/>
          </p:cNvSpPr>
          <p:nvPr>
            <p:ph idx="1"/>
          </p:nvPr>
        </p:nvSpPr>
        <p:spPr>
          <a:xfrm>
            <a:off x="799824" y="3637821"/>
            <a:ext cx="9619303" cy="2675296"/>
          </a:xfrm>
        </p:spPr>
        <p:txBody>
          <a:bodyPr>
            <a:normAutofit/>
          </a:bodyPr>
          <a:lstStyle/>
          <a:p>
            <a:r>
              <a:rPr kumimoji="1" lang="ja-JP" altLang="en-US" sz="2400" dirty="0"/>
              <a:t>泣き寝入りの放置によって、社員のモチベーションの低下、職場環境の悪化</a:t>
            </a:r>
          </a:p>
          <a:p>
            <a:r>
              <a:rPr lang="ja-JP" altLang="en-US" sz="2400" dirty="0"/>
              <a:t>離職や口コミサイト・</a:t>
            </a:r>
            <a:r>
              <a:rPr lang="en-US" altLang="ja-JP" sz="2400" dirty="0"/>
              <a:t>SNS</a:t>
            </a:r>
            <a:r>
              <a:rPr lang="ja-JP" altLang="en-US" sz="2400" dirty="0"/>
              <a:t>への書き込みにより、採用や集客にまでマイナス影響を与える</a:t>
            </a:r>
          </a:p>
          <a:p>
            <a:r>
              <a:rPr kumimoji="1" lang="ja-JP" altLang="en-US" sz="2400" dirty="0"/>
              <a:t>労働局</a:t>
            </a:r>
            <a:r>
              <a:rPr kumimoji="1" lang="en-US" altLang="ja-JP" sz="2400" dirty="0"/>
              <a:t>(</a:t>
            </a:r>
            <a:r>
              <a:rPr kumimoji="1" lang="ja-JP" altLang="en-US" sz="2400" dirty="0"/>
              <a:t>個別労働紛争解決制度の利用</a:t>
            </a:r>
            <a:r>
              <a:rPr kumimoji="1" lang="en-US" altLang="ja-JP" sz="2400" dirty="0"/>
              <a:t>)</a:t>
            </a:r>
            <a:r>
              <a:rPr kumimoji="1" lang="ja-JP" altLang="en-US" sz="2400" dirty="0"/>
              <a:t>の助言指導・あっせん通知や元社員の訴えにより裁判にまで発展</a:t>
            </a:r>
          </a:p>
          <a:p>
            <a:pPr marL="0" indent="0">
              <a:buNone/>
            </a:pPr>
            <a:endParaRPr kumimoji="1" lang="ja-JP" altLang="en-US" sz="2800" dirty="0"/>
          </a:p>
        </p:txBody>
      </p:sp>
      <p:sp>
        <p:nvSpPr>
          <p:cNvPr id="6" name="スライド番号プレースホルダー 5">
            <a:extLst>
              <a:ext uri="{FF2B5EF4-FFF2-40B4-BE49-F238E27FC236}">
                <a16:creationId xmlns:a16="http://schemas.microsoft.com/office/drawing/2014/main" id="{904D7DC3-ECD1-4E2C-BE82-60E05B064430}"/>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7</a:t>
            </a:fld>
            <a:endParaRPr lang="en-US" dirty="0">
              <a:latin typeface="UD デジタル 教科書体 N-B" panose="02020700000000000000" pitchFamily="17" charset="-128"/>
              <a:ea typeface="UD デジタル 教科書体 N-B" panose="02020700000000000000" pitchFamily="17" charset="-128"/>
            </a:endParaRPr>
          </a:p>
        </p:txBody>
      </p:sp>
      <p:sp>
        <p:nvSpPr>
          <p:cNvPr id="7" name="フッター プレースホルダー 6">
            <a:extLst>
              <a:ext uri="{FF2B5EF4-FFF2-40B4-BE49-F238E27FC236}">
                <a16:creationId xmlns:a16="http://schemas.microsoft.com/office/drawing/2014/main" id="{54DC57D3-E09B-42FC-9F1D-A744D627C21B}"/>
              </a:ext>
            </a:extLst>
          </p:cNvPr>
          <p:cNvSpPr txBox="1">
            <a:spLocks/>
          </p:cNvSpPr>
          <p:nvPr/>
        </p:nvSpPr>
        <p:spPr>
          <a:xfrm>
            <a:off x="799824" y="6254086"/>
            <a:ext cx="6297612" cy="365125"/>
          </a:xfrm>
          <a:prstGeom prst="rect">
            <a:avLst/>
          </a:prstGeom>
        </p:spPr>
        <p:txBody>
          <a:bodyPr vert="horz" lIns="91440" tIns="45720" rIns="91440" bIns="45720" rtlCol="0" anchor="ctr"/>
          <a:lstStyle>
            <a:defPPr>
              <a:defRPr lang="en-US"/>
            </a:defPPr>
            <a:lvl1pPr marL="0" algn="l" defTabSz="457200" rtl="0" eaLnBrk="1" latinLnBrk="0" hangingPunct="1">
              <a:defRPr sz="900" b="1" kern="1200">
                <a:solidFill>
                  <a:schemeClr val="tx1">
                    <a:tint val="75000"/>
                  </a:schemeClr>
                </a:solidFill>
                <a:latin typeface="UD デジタル 教科書体 N-B" panose="02020700000000000000" pitchFamily="17" charset="-128"/>
                <a:ea typeface="UD デジタル 教科書体 N-B" panose="02020700000000000000" pitchFamily="17"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3509244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FB57C25-F063-4704-AA82-CB9D54BEABE5}"/>
              </a:ext>
            </a:extLst>
          </p:cNvPr>
          <p:cNvSpPr>
            <a:spLocks noGrp="1"/>
          </p:cNvSpPr>
          <p:nvPr>
            <p:ph type="title"/>
          </p:nvPr>
        </p:nvSpPr>
        <p:spPr>
          <a:xfrm>
            <a:off x="1797666" y="1919462"/>
            <a:ext cx="8596668" cy="2595460"/>
          </a:xfrm>
        </p:spPr>
        <p:txBody>
          <a:bodyPr anchor="ctr"/>
          <a:lstStyle/>
          <a:p>
            <a:pPr algn="ctr"/>
            <a:r>
              <a:rPr lang="ja-JP" altLang="en-US" dirty="0">
                <a:solidFill>
                  <a:schemeClr val="tx1"/>
                </a:solidFill>
              </a:rPr>
              <a:t>当事務所の</a:t>
            </a:r>
            <a:br>
              <a:rPr lang="en-US" altLang="ja-JP" dirty="0">
                <a:solidFill>
                  <a:schemeClr val="tx1"/>
                </a:solidFill>
              </a:rPr>
            </a:br>
            <a:r>
              <a:rPr lang="ja-JP" altLang="en-US" dirty="0">
                <a:solidFill>
                  <a:schemeClr val="tx1"/>
                </a:solidFill>
              </a:rPr>
              <a:t>「社外相談窓口　委託サービス」</a:t>
            </a:r>
            <a:br>
              <a:rPr lang="en-US" altLang="ja-JP" dirty="0">
                <a:solidFill>
                  <a:schemeClr val="tx1"/>
                </a:solidFill>
              </a:rPr>
            </a:br>
            <a:r>
              <a:rPr lang="ja-JP" altLang="en-US" dirty="0">
                <a:solidFill>
                  <a:schemeClr val="tx1"/>
                </a:solidFill>
              </a:rPr>
              <a:t>について</a:t>
            </a:r>
          </a:p>
        </p:txBody>
      </p:sp>
      <p:sp>
        <p:nvSpPr>
          <p:cNvPr id="7" name="スライド番号プレースホルダー 4">
            <a:extLst>
              <a:ext uri="{FF2B5EF4-FFF2-40B4-BE49-F238E27FC236}">
                <a16:creationId xmlns:a16="http://schemas.microsoft.com/office/drawing/2014/main" id="{C91DFDB2-3D2F-42F1-A045-3B60952C8FE9}"/>
              </a:ext>
            </a:extLst>
          </p:cNvPr>
          <p:cNvSpPr txBox="1">
            <a:spLocks/>
          </p:cNvSpPr>
          <p:nvPr/>
        </p:nvSpPr>
        <p:spPr>
          <a:xfrm>
            <a:off x="11148512" y="6241561"/>
            <a:ext cx="68333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8</a:t>
            </a:fld>
            <a:endParaRPr lang="en-US" dirty="0">
              <a:latin typeface="UD デジタル 教科書体 N-B" panose="02020700000000000000" pitchFamily="17" charset="-128"/>
              <a:ea typeface="UD デジタル 教科書体 N-B" panose="02020700000000000000" pitchFamily="17" charset="-128"/>
            </a:endParaRPr>
          </a:p>
        </p:txBody>
      </p:sp>
      <p:sp>
        <p:nvSpPr>
          <p:cNvPr id="8" name="フッター プレースホルダー 6">
            <a:extLst>
              <a:ext uri="{FF2B5EF4-FFF2-40B4-BE49-F238E27FC236}">
                <a16:creationId xmlns:a16="http://schemas.microsoft.com/office/drawing/2014/main" id="{A104D639-E220-43D7-B049-A50DE619AAC2}"/>
              </a:ext>
            </a:extLst>
          </p:cNvPr>
          <p:cNvSpPr>
            <a:spLocks noGrp="1"/>
          </p:cNvSpPr>
          <p:nvPr>
            <p:ph type="ftr" sz="quarter" idx="11"/>
          </p:nvPr>
        </p:nvSpPr>
        <p:spPr>
          <a:xfrm>
            <a:off x="439108" y="6463118"/>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3694065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5C6252-0161-41CA-9FB3-95DFD203C15D}"/>
              </a:ext>
            </a:extLst>
          </p:cNvPr>
          <p:cNvSpPr>
            <a:spLocks noGrp="1"/>
          </p:cNvSpPr>
          <p:nvPr>
            <p:ph type="title"/>
          </p:nvPr>
        </p:nvSpPr>
        <p:spPr>
          <a:xfrm>
            <a:off x="677334" y="187891"/>
            <a:ext cx="8769923" cy="957516"/>
          </a:xfrm>
        </p:spPr>
        <p:txBody>
          <a:bodyPr>
            <a:noAutofit/>
          </a:bodyPr>
          <a:lstStyle/>
          <a:p>
            <a:r>
              <a:rPr lang="ja-JP" altLang="en-US" dirty="0">
                <a:solidFill>
                  <a:schemeClr val="tx1"/>
                </a:solidFill>
              </a:rPr>
              <a:t>当事務所の</a:t>
            </a:r>
            <a:br>
              <a:rPr lang="en-US" altLang="ja-JP" dirty="0">
                <a:solidFill>
                  <a:schemeClr val="tx1"/>
                </a:solidFill>
              </a:rPr>
            </a:br>
            <a:r>
              <a:rPr lang="ja-JP" altLang="en-US" dirty="0">
                <a:solidFill>
                  <a:schemeClr val="tx1"/>
                </a:solidFill>
              </a:rPr>
              <a:t>「</a:t>
            </a:r>
            <a:r>
              <a:rPr kumimoji="1" lang="ja-JP" altLang="en-US" dirty="0">
                <a:solidFill>
                  <a:schemeClr val="tx1"/>
                </a:solidFill>
              </a:rPr>
              <a:t>社外相談窓口　委託サービス」は、</a:t>
            </a:r>
          </a:p>
        </p:txBody>
      </p:sp>
      <p:sp>
        <p:nvSpPr>
          <p:cNvPr id="3" name="コンテンツ プレースホルダー 2">
            <a:extLst>
              <a:ext uri="{FF2B5EF4-FFF2-40B4-BE49-F238E27FC236}">
                <a16:creationId xmlns:a16="http://schemas.microsoft.com/office/drawing/2014/main" id="{547340FF-213C-4D66-AB7B-D6F19094DEAA}"/>
              </a:ext>
            </a:extLst>
          </p:cNvPr>
          <p:cNvSpPr>
            <a:spLocks noGrp="1"/>
          </p:cNvSpPr>
          <p:nvPr>
            <p:ph idx="1"/>
          </p:nvPr>
        </p:nvSpPr>
        <p:spPr>
          <a:xfrm>
            <a:off x="1061632" y="3428999"/>
            <a:ext cx="10578164" cy="3007649"/>
          </a:xfrm>
        </p:spPr>
        <p:txBody>
          <a:bodyPr>
            <a:noAutofit/>
          </a:bodyPr>
          <a:lstStyle/>
          <a:p>
            <a:pPr marL="0" indent="0">
              <a:buNone/>
            </a:pPr>
            <a:r>
              <a:rPr lang="ja-JP" altLang="en-US" sz="2000" dirty="0"/>
              <a:t>相談例として、</a:t>
            </a:r>
            <a:r>
              <a:rPr lang="ja-JP" altLang="en-US" sz="2000" dirty="0">
                <a:solidFill>
                  <a:srgbClr val="33CC33"/>
                </a:solidFill>
              </a:rPr>
              <a:t>基本は、事前に電話またはメールにて予約</a:t>
            </a:r>
          </a:p>
          <a:p>
            <a:pPr marL="0" indent="0">
              <a:buNone/>
            </a:pPr>
            <a:r>
              <a:rPr lang="ja-JP" altLang="en-US" sz="2000" dirty="0"/>
              <a:t>相談は、</a:t>
            </a:r>
            <a:r>
              <a:rPr lang="ja-JP" altLang="en-US" sz="2000" dirty="0">
                <a:solidFill>
                  <a:srgbClr val="00CC00"/>
                </a:solidFill>
              </a:rPr>
              <a:t>平日の午後</a:t>
            </a:r>
            <a:r>
              <a:rPr lang="en-US" altLang="ja-JP" sz="2000" dirty="0">
                <a:solidFill>
                  <a:srgbClr val="00CC00"/>
                </a:solidFill>
              </a:rPr>
              <a:t>19</a:t>
            </a:r>
            <a:r>
              <a:rPr lang="ja-JP" altLang="en-US" sz="2000" dirty="0">
                <a:solidFill>
                  <a:srgbClr val="00CC00"/>
                </a:solidFill>
              </a:rPr>
              <a:t>時から</a:t>
            </a:r>
            <a:r>
              <a:rPr lang="en-US" altLang="ja-JP" sz="2000" dirty="0">
                <a:solidFill>
                  <a:srgbClr val="00CC00"/>
                </a:solidFill>
              </a:rPr>
              <a:t>21</a:t>
            </a:r>
            <a:r>
              <a:rPr lang="ja-JP" altLang="en-US" sz="2000" dirty="0">
                <a:solidFill>
                  <a:srgbClr val="00CC00"/>
                </a:solidFill>
              </a:rPr>
              <a:t>時まで・土曜日</a:t>
            </a:r>
            <a:r>
              <a:rPr lang="en-US" altLang="ja-JP" sz="2000" dirty="0">
                <a:solidFill>
                  <a:srgbClr val="00CC00"/>
                </a:solidFill>
              </a:rPr>
              <a:t>(</a:t>
            </a:r>
            <a:r>
              <a:rPr lang="ja-JP" altLang="en-US" sz="2000" dirty="0">
                <a:solidFill>
                  <a:srgbClr val="00CC00"/>
                </a:solidFill>
              </a:rPr>
              <a:t>午前中</a:t>
            </a:r>
            <a:r>
              <a:rPr lang="en-US" altLang="ja-JP" sz="2000" dirty="0">
                <a:solidFill>
                  <a:srgbClr val="00CC00"/>
                </a:solidFill>
              </a:rPr>
              <a:t>)</a:t>
            </a:r>
            <a:r>
              <a:rPr lang="ja-JP" altLang="en-US" sz="2000" dirty="0">
                <a:solidFill>
                  <a:srgbClr val="00CC00"/>
                </a:solidFill>
              </a:rPr>
              <a:t>の電話対応</a:t>
            </a:r>
          </a:p>
          <a:p>
            <a:pPr marL="0" indent="0">
              <a:buNone/>
            </a:pPr>
            <a:r>
              <a:rPr lang="ja-JP" altLang="en-US" sz="2000" dirty="0"/>
              <a:t>内容に応じて、回数を重ねることや対面での相談</a:t>
            </a:r>
          </a:p>
          <a:p>
            <a:pPr marL="0" indent="0">
              <a:buNone/>
            </a:pPr>
            <a:r>
              <a:rPr lang="ja-JP" altLang="en-US" sz="2000" dirty="0">
                <a:solidFill>
                  <a:srgbClr val="FF0000"/>
                </a:solidFill>
              </a:rPr>
              <a:t>★匿名性の担保</a:t>
            </a:r>
          </a:p>
          <a:p>
            <a:pPr marL="0" indent="0">
              <a:buNone/>
            </a:pPr>
            <a:r>
              <a:rPr lang="ja-JP" altLang="en-US" sz="2000" dirty="0">
                <a:solidFill>
                  <a:srgbClr val="FF0000"/>
                </a:solidFill>
              </a:rPr>
              <a:t>社員様より相談を受けた場合、</a:t>
            </a:r>
          </a:p>
          <a:p>
            <a:pPr marL="0" indent="0">
              <a:buNone/>
            </a:pPr>
            <a:r>
              <a:rPr lang="ja-JP" altLang="en-US" sz="2000" dirty="0">
                <a:solidFill>
                  <a:srgbClr val="FF0000"/>
                </a:solidFill>
              </a:rPr>
              <a:t>ご相談者様の名前を出さずに事業主様への報告方法の検討</a:t>
            </a:r>
          </a:p>
          <a:p>
            <a:pPr marL="0" indent="0">
              <a:buNone/>
            </a:pPr>
            <a:r>
              <a:rPr lang="ja-JP" altLang="en-US" sz="2000" dirty="0">
                <a:solidFill>
                  <a:srgbClr val="FF0000"/>
                </a:solidFill>
              </a:rPr>
              <a:t>相談会場の費用・内容の議事録や報告書の有無</a:t>
            </a:r>
            <a:r>
              <a:rPr lang="en-US" altLang="ja-JP" sz="2000" dirty="0">
                <a:solidFill>
                  <a:srgbClr val="FF0000"/>
                </a:solidFill>
              </a:rPr>
              <a:t>(</a:t>
            </a:r>
            <a:r>
              <a:rPr lang="ja-JP" altLang="en-US" sz="2000" dirty="0">
                <a:solidFill>
                  <a:srgbClr val="FF0000"/>
                </a:solidFill>
              </a:rPr>
              <a:t>緊急性は除く</a:t>
            </a:r>
            <a:r>
              <a:rPr lang="en-US" altLang="ja-JP" sz="2000" dirty="0">
                <a:solidFill>
                  <a:srgbClr val="FF0000"/>
                </a:solidFill>
              </a:rPr>
              <a:t>)</a:t>
            </a:r>
            <a:endParaRPr lang="ja-JP" altLang="en-US" sz="900" dirty="0"/>
          </a:p>
          <a:p>
            <a:pPr marL="0" indent="0">
              <a:buNone/>
            </a:pPr>
            <a:endParaRPr kumimoji="1" lang="ja-JP" altLang="en-US" sz="900" dirty="0"/>
          </a:p>
        </p:txBody>
      </p:sp>
      <p:sp>
        <p:nvSpPr>
          <p:cNvPr id="7" name="スライド番号プレースホルダー 6">
            <a:extLst>
              <a:ext uri="{FF2B5EF4-FFF2-40B4-BE49-F238E27FC236}">
                <a16:creationId xmlns:a16="http://schemas.microsoft.com/office/drawing/2014/main" id="{F21D9D65-2C8A-4850-9BDD-67645EC035CD}"/>
              </a:ext>
            </a:extLst>
          </p:cNvPr>
          <p:cNvSpPr>
            <a:spLocks noGrp="1"/>
          </p:cNvSpPr>
          <p:nvPr>
            <p:ph type="sldNum" sz="quarter" idx="12"/>
          </p:nvPr>
        </p:nvSpPr>
        <p:spPr>
          <a:xfrm>
            <a:off x="11148512" y="6254087"/>
            <a:ext cx="683339" cy="365125"/>
          </a:xfrm>
        </p:spPr>
        <p:txBody>
          <a:bodyPr/>
          <a:lstStyle/>
          <a:p>
            <a:pPr algn="r"/>
            <a:fld id="{519954A3-9DFD-4C44-94BA-B95130A3BA1C}" type="slidenum">
              <a:rPr lang="en-US" smtClean="0">
                <a:latin typeface="UD デジタル 教科書体 N-B" panose="02020700000000000000" pitchFamily="17" charset="-128"/>
                <a:ea typeface="UD デジタル 教科書体 N-B" panose="02020700000000000000" pitchFamily="17" charset="-128"/>
              </a:rPr>
              <a:pPr algn="r"/>
              <a:t>9</a:t>
            </a:fld>
            <a:endParaRPr lang="en-US" dirty="0">
              <a:latin typeface="UD デジタル 教科書体 N-B" panose="02020700000000000000" pitchFamily="17" charset="-128"/>
              <a:ea typeface="UD デジタル 教科書体 N-B" panose="02020700000000000000" pitchFamily="17" charset="-128"/>
            </a:endParaRPr>
          </a:p>
        </p:txBody>
      </p:sp>
      <p:sp>
        <p:nvSpPr>
          <p:cNvPr id="4" name="タイトル 1">
            <a:extLst>
              <a:ext uri="{FF2B5EF4-FFF2-40B4-BE49-F238E27FC236}">
                <a16:creationId xmlns:a16="http://schemas.microsoft.com/office/drawing/2014/main" id="{04288A50-25E0-4CB1-8EF6-20924D965159}"/>
              </a:ext>
            </a:extLst>
          </p:cNvPr>
          <p:cNvSpPr txBox="1">
            <a:spLocks/>
          </p:cNvSpPr>
          <p:nvPr/>
        </p:nvSpPr>
        <p:spPr>
          <a:xfrm>
            <a:off x="790198" y="1427967"/>
            <a:ext cx="9669035" cy="1814702"/>
          </a:xfrm>
          <a:prstGeom prst="rect">
            <a:avLst/>
          </a:prstGeom>
          <a:solidFill>
            <a:schemeClr val="bg1"/>
          </a:solidFill>
          <a:ln w="25400">
            <a:solidFill>
              <a:schemeClr val="tx1">
                <a:lumMod val="50000"/>
                <a:lumOff val="50000"/>
              </a:schemeClr>
            </a:solidFill>
            <a:prstDash val="lgDash"/>
          </a:ln>
        </p:spPr>
        <p:txBody>
          <a:bodyPr vert="horz" lIns="91440" tIns="45720" rIns="91440" bIns="45720" rtlCol="0" anchor="ctr">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742950" indent="-742950">
              <a:buFont typeface="+mj-ea"/>
              <a:buAutoNum type="circleNumDbPlain"/>
            </a:pPr>
            <a:r>
              <a:rPr lang="ja-JP" altLang="en-US" dirty="0">
                <a:solidFill>
                  <a:schemeClr val="tx1"/>
                </a:solidFill>
                <a:latin typeface="UD デジタル 教科書体 N-B" panose="02020700000000000000" pitchFamily="17" charset="-128"/>
                <a:ea typeface="UD デジタル 教科書体 N-B" panose="02020700000000000000" pitchFamily="17" charset="-128"/>
              </a:rPr>
              <a:t>秘匿性がより高い</a:t>
            </a:r>
          </a:p>
          <a:p>
            <a:pPr marL="742950" indent="-742950">
              <a:buFont typeface="+mj-ea"/>
              <a:buAutoNum type="circleNumDbPlain"/>
            </a:pPr>
            <a:r>
              <a:rPr lang="ja-JP" altLang="en-US" dirty="0">
                <a:solidFill>
                  <a:schemeClr val="tx1"/>
                </a:solidFill>
                <a:latin typeface="UD デジタル 教科書体 N-B" panose="02020700000000000000" pitchFamily="17" charset="-128"/>
                <a:ea typeface="UD デジタル 教科書体 N-B" panose="02020700000000000000" pitchFamily="17" charset="-128"/>
              </a:rPr>
              <a:t>専門家が聴くことで、問題を整理しやすい</a:t>
            </a:r>
          </a:p>
          <a:p>
            <a:pPr marL="742950" indent="-742950">
              <a:buFont typeface="+mj-ea"/>
              <a:buAutoNum type="circleNumDbPlain"/>
            </a:pP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就業時間</a:t>
            </a:r>
            <a:r>
              <a:rPr lang="en-US" altLang="ja-JP"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日</a:t>
            </a:r>
            <a:r>
              <a:rPr lang="en-US" altLang="ja-JP"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以外にも対応できる</a:t>
            </a:r>
          </a:p>
        </p:txBody>
      </p:sp>
      <p:sp>
        <p:nvSpPr>
          <p:cNvPr id="9" name="フッター プレースホルダー 6">
            <a:extLst>
              <a:ext uri="{FF2B5EF4-FFF2-40B4-BE49-F238E27FC236}">
                <a16:creationId xmlns:a16="http://schemas.microsoft.com/office/drawing/2014/main" id="{4C6CBE73-3EF8-4EF2-9D4F-31607745133E}"/>
              </a:ext>
            </a:extLst>
          </p:cNvPr>
          <p:cNvSpPr>
            <a:spLocks noGrp="1"/>
          </p:cNvSpPr>
          <p:nvPr>
            <p:ph type="ftr" sz="quarter" idx="11"/>
          </p:nvPr>
        </p:nvSpPr>
        <p:spPr>
          <a:xfrm>
            <a:off x="439108" y="6463118"/>
            <a:ext cx="6297612" cy="365125"/>
          </a:xfrm>
        </p:spPr>
        <p:txBody>
          <a:bodyPr/>
          <a:lstStyle/>
          <a:p>
            <a:r>
              <a:rPr lang="zh-TW" altLang="en-US" dirty="0"/>
              <a:t>令和</a:t>
            </a:r>
            <a:r>
              <a:rPr lang="en-US" altLang="zh-TW" dirty="0"/>
              <a:t>3</a:t>
            </a:r>
            <a:r>
              <a:rPr lang="zh-TW" altLang="en-US" dirty="0"/>
              <a:t>年</a:t>
            </a:r>
            <a:r>
              <a:rPr lang="en-US" altLang="ja-JP" dirty="0"/>
              <a:t>8</a:t>
            </a:r>
            <a:r>
              <a:rPr lang="zh-TW" altLang="en-US" dirty="0"/>
              <a:t>月</a:t>
            </a:r>
            <a:r>
              <a:rPr lang="en-US" altLang="ja-JP" dirty="0"/>
              <a:t>15</a:t>
            </a:r>
            <a:r>
              <a:rPr lang="zh-TW" altLang="en-US" dirty="0"/>
              <a:t>日　細川社会保険労務士　細川芳香作成</a:t>
            </a:r>
            <a:endParaRPr lang="en-US" dirty="0"/>
          </a:p>
        </p:txBody>
      </p:sp>
    </p:spTree>
    <p:extLst>
      <p:ext uri="{BB962C8B-B14F-4D97-AF65-F5344CB8AC3E}">
        <p14:creationId xmlns:p14="http://schemas.microsoft.com/office/powerpoint/2010/main" val="3962097514"/>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7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5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6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388</TotalTime>
  <Words>1871</Words>
  <Application>Microsoft Office PowerPoint</Application>
  <PresentationFormat>ワイド画面</PresentationFormat>
  <Paragraphs>112</Paragraphs>
  <Slides>15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6</vt:i4>
      </vt:variant>
      <vt:variant>
        <vt:lpstr>スライド タイトル</vt:lpstr>
      </vt:variant>
      <vt:variant>
        <vt:i4>15</vt:i4>
      </vt:variant>
    </vt:vector>
  </HeadingPairs>
  <TitlesOfParts>
    <vt:vector size="27" baseType="lpstr">
      <vt:lpstr>UD デジタル 教科書体 N-B</vt:lpstr>
      <vt:lpstr>游ゴシック</vt:lpstr>
      <vt:lpstr>游ゴシック Light</vt:lpstr>
      <vt:lpstr>Arial</vt:lpstr>
      <vt:lpstr>Trebuchet MS</vt:lpstr>
      <vt:lpstr>Wingdings 3</vt:lpstr>
      <vt:lpstr>ファセット</vt:lpstr>
      <vt:lpstr>デザインの設定</vt:lpstr>
      <vt:lpstr>7_デザインの設定</vt:lpstr>
      <vt:lpstr>5_デザインの設定</vt:lpstr>
      <vt:lpstr>6_デザインの設定</vt:lpstr>
      <vt:lpstr>3_デザインの設定</vt:lpstr>
      <vt:lpstr>『社外相談窓口 委託サービス』 のご提案</vt:lpstr>
      <vt:lpstr>社外相談窓口に関する外部環境</vt:lpstr>
      <vt:lpstr>PowerPoint プレゼンテーション</vt:lpstr>
      <vt:lpstr>●法改正により、ハラスメントに関する相談窓口を設置することが義務づけられています。しかし、その相談に対応するため、経験、法令や情勢の理解、慎重さが求められています。 このような問題について、利害関係の無い外部相談窓口を設置、周知することで相談のハードルが下がり、問題が大きくなる初期段階で対策をとることが可能になると思います。  ●お客様や取引先からの セクシュアルハラスメント・パワーハラスメントにも相談に応じます。  ●事業主には、職場で働く全ての人に 「ハラスメントのない働きやすい職場環境の提供」が求められています。   </vt:lpstr>
      <vt:lpstr>社外相談窓口の課題・問題点</vt:lpstr>
      <vt:lpstr>相談したことに対して不利益な取り扱いをしてはならない  </vt:lpstr>
      <vt:lpstr>結局、何もしてくれなかった 改善もしてくれない ごまかされて放置されている  相談しても無駄　⇒　ネガティブ情報が広がるのみ</vt:lpstr>
      <vt:lpstr>当事務所の 「社外相談窓口　委託サービス」 について</vt:lpstr>
      <vt:lpstr>当事務所の 「社外相談窓口　委託サービス」は、</vt:lpstr>
      <vt:lpstr>パートタイム・有期雇用労働法第6条 労働条件通知書の書面交付の義務化に伴い、相談窓口担当者の明示が必要  個々の労働契約にそって書面交付をされていますか </vt:lpstr>
      <vt:lpstr>　　　　相談窓口を社労士事務所へ委託するのは・・・  　　　　　　　　　　　　　会社様のメリット  ①社内相談窓口の負担が軽くなる ②労働法令の専門家に委託するので安心できる ③こころの問題(メンタルヘルス対応)産業カウンセラーが関わる ④将来への不安、働く環境などキャリアを見据えた相談として 　キャリアコンサルタントが対応する ⑤必要な報告により、現状把握にスピード感をもって対応できる ⑥社員の不安が解消できれば、生産性向上につながる</vt:lpstr>
      <vt:lpstr>ご相談者様のメリット  プライバシーが守られる  専門家の対応により、セカンドハラスメントの心配がない  労働法令の専門家として、法令や規則に準じたアドバイスもする  　産業カウンセラー・キャリアコンサルタント(中立的な立場の関わり)  社内では相談することに不安がある方でも、安心して相談できる </vt:lpstr>
      <vt:lpstr>相談料金について</vt:lpstr>
      <vt:lpstr>相談内容(例)</vt:lpstr>
      <vt:lpstr>相談の流れ(電話相談)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社外相談窓口　委託サービス</dc:title>
  <dc:creator>細川 芳香</dc:creator>
  <cp:lastModifiedBy>芳香 細川</cp:lastModifiedBy>
  <cp:revision>97</cp:revision>
  <cp:lastPrinted>2021-08-16T01:20:52Z</cp:lastPrinted>
  <dcterms:created xsi:type="dcterms:W3CDTF">2021-03-20T07:24:58Z</dcterms:created>
  <dcterms:modified xsi:type="dcterms:W3CDTF">2023-12-07T06:56:52Z</dcterms:modified>
</cp:coreProperties>
</file>